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7" r:id="rId2"/>
    <p:sldMasterId id="2147483658" r:id="rId3"/>
    <p:sldMasterId id="2147483659" r:id="rId4"/>
    <p:sldMasterId id="2147483651" r:id="rId5"/>
    <p:sldMasterId id="2147483652" r:id="rId6"/>
    <p:sldMasterId id="2147483653" r:id="rId7"/>
    <p:sldMasterId id="2147483654" r:id="rId8"/>
    <p:sldMasterId id="2147483655" r:id="rId9"/>
    <p:sldMasterId id="2147483656" r:id="rId10"/>
  </p:sldMasterIdLst>
  <p:notesMasterIdLst>
    <p:notesMasterId r:id="rId45"/>
  </p:notesMasterIdLst>
  <p:handoutMasterIdLst>
    <p:handoutMasterId r:id="rId46"/>
  </p:handoutMasterIdLst>
  <p:sldIdLst>
    <p:sldId id="256" r:id="rId11"/>
    <p:sldId id="299" r:id="rId12"/>
    <p:sldId id="304" r:id="rId13"/>
    <p:sldId id="267" r:id="rId14"/>
    <p:sldId id="268" r:id="rId15"/>
    <p:sldId id="269"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 id="290" r:id="rId34"/>
    <p:sldId id="292" r:id="rId35"/>
    <p:sldId id="303" r:id="rId36"/>
    <p:sldId id="291" r:id="rId37"/>
    <p:sldId id="293" r:id="rId38"/>
    <p:sldId id="295" r:id="rId39"/>
    <p:sldId id="302" r:id="rId40"/>
    <p:sldId id="296" r:id="rId41"/>
    <p:sldId id="306" r:id="rId42"/>
    <p:sldId id="307" r:id="rId43"/>
    <p:sldId id="297" r:id="rId44"/>
  </p:sldIdLst>
  <p:sldSz cx="9144000" cy="6858000" type="screen4x3"/>
  <p:notesSz cx="6708775" cy="9836150"/>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8">
          <p15:clr>
            <a:srgbClr val="A4A3A4"/>
          </p15:clr>
        </p15:guide>
        <p15:guide id="2" pos="21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1FB5"/>
    <a:srgbClr val="76B900"/>
    <a:srgbClr val="0082D1"/>
    <a:srgbClr val="FFC726"/>
    <a:srgbClr val="E80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986" y="-96"/>
      </p:cViewPr>
      <p:guideLst>
        <p:guide orient="horz" pos="3098"/>
        <p:guide pos="21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95F40667-8415-4B8F-AB77-0741AD84DCB2}"/>
              </a:ext>
            </a:extLst>
          </p:cNvPr>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ea typeface="+mn-ea"/>
              </a:defRPr>
            </a:lvl1pPr>
          </a:lstStyle>
          <a:p>
            <a:pPr>
              <a:defRPr/>
            </a:pPr>
            <a:endParaRPr lang="en-GB"/>
          </a:p>
        </p:txBody>
      </p:sp>
      <p:sp>
        <p:nvSpPr>
          <p:cNvPr id="318467" name="Rectangle 3">
            <a:extLst>
              <a:ext uri="{FF2B5EF4-FFF2-40B4-BE49-F238E27FC236}">
                <a16:creationId xmlns:a16="http://schemas.microsoft.com/office/drawing/2014/main" id="{4DA49AEC-D343-411E-8C25-F1809271636B}"/>
              </a:ext>
            </a:extLst>
          </p:cNvPr>
          <p:cNvSpPr>
            <a:spLocks noGrp="1" noChangeArrowheads="1"/>
          </p:cNvSpPr>
          <p:nvPr>
            <p:ph type="dt" sz="quarter" idx="1"/>
          </p:nvPr>
        </p:nvSpPr>
        <p:spPr bwMode="auto">
          <a:xfrm>
            <a:off x="3800475"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ea typeface="+mn-ea"/>
              </a:defRPr>
            </a:lvl1pPr>
          </a:lstStyle>
          <a:p>
            <a:pPr>
              <a:defRPr/>
            </a:pPr>
            <a:endParaRPr lang="en-GB"/>
          </a:p>
        </p:txBody>
      </p:sp>
      <p:sp>
        <p:nvSpPr>
          <p:cNvPr id="318468" name="Rectangle 4">
            <a:extLst>
              <a:ext uri="{FF2B5EF4-FFF2-40B4-BE49-F238E27FC236}">
                <a16:creationId xmlns:a16="http://schemas.microsoft.com/office/drawing/2014/main" id="{E971B46E-824E-4970-AD19-352A9073FDB1}"/>
              </a:ext>
            </a:extLst>
          </p:cNvPr>
          <p:cNvSpPr>
            <a:spLocks noGrp="1" noChangeArrowheads="1"/>
          </p:cNvSpPr>
          <p:nvPr>
            <p:ph type="ftr" sz="quarter" idx="2"/>
          </p:nvPr>
        </p:nvSpPr>
        <p:spPr bwMode="auto">
          <a:xfrm>
            <a:off x="0"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ea typeface="+mn-ea"/>
              </a:defRPr>
            </a:lvl1pPr>
          </a:lstStyle>
          <a:p>
            <a:pPr>
              <a:defRPr/>
            </a:pPr>
            <a:endParaRPr lang="en-GB"/>
          </a:p>
        </p:txBody>
      </p:sp>
      <p:sp>
        <p:nvSpPr>
          <p:cNvPr id="318469" name="Rectangle 5">
            <a:extLst>
              <a:ext uri="{FF2B5EF4-FFF2-40B4-BE49-F238E27FC236}">
                <a16:creationId xmlns:a16="http://schemas.microsoft.com/office/drawing/2014/main" id="{B93E5B95-010D-4095-BA66-5A4E29A3CDFE}"/>
              </a:ext>
            </a:extLst>
          </p:cNvPr>
          <p:cNvSpPr>
            <a:spLocks noGrp="1" noChangeArrowheads="1"/>
          </p:cNvSpPr>
          <p:nvPr>
            <p:ph type="sldNum" sz="quarter" idx="3"/>
          </p:nvPr>
        </p:nvSpPr>
        <p:spPr bwMode="auto">
          <a:xfrm>
            <a:off x="3800475"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806F61B-5EC2-4FC3-B737-5614C8076261}"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D13C72-200E-4648-977F-F506E250C242}"/>
              </a:ext>
            </a:extLst>
          </p:cNvPr>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ea typeface="+mn-ea"/>
              </a:defRPr>
            </a:lvl1pPr>
          </a:lstStyle>
          <a:p>
            <a:pPr>
              <a:defRPr/>
            </a:pPr>
            <a:endParaRPr lang="en-GB"/>
          </a:p>
        </p:txBody>
      </p:sp>
      <p:sp>
        <p:nvSpPr>
          <p:cNvPr id="3075" name="Rectangle 3">
            <a:extLst>
              <a:ext uri="{FF2B5EF4-FFF2-40B4-BE49-F238E27FC236}">
                <a16:creationId xmlns:a16="http://schemas.microsoft.com/office/drawing/2014/main" id="{22F79654-E121-406F-92AE-CF2CE878FD71}"/>
              </a:ext>
            </a:extLst>
          </p:cNvPr>
          <p:cNvSpPr>
            <a:spLocks noGrp="1" noChangeArrowheads="1"/>
          </p:cNvSpPr>
          <p:nvPr>
            <p:ph type="dt" idx="1"/>
          </p:nvPr>
        </p:nvSpPr>
        <p:spPr bwMode="auto">
          <a:xfrm>
            <a:off x="3800475"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ea typeface="+mn-ea"/>
              </a:defRPr>
            </a:lvl1pPr>
          </a:lstStyle>
          <a:p>
            <a:pPr>
              <a:defRPr/>
            </a:pPr>
            <a:endParaRPr lang="en-GB"/>
          </a:p>
        </p:txBody>
      </p:sp>
      <p:sp>
        <p:nvSpPr>
          <p:cNvPr id="12292" name="Rectangle 4">
            <a:extLst>
              <a:ext uri="{FF2B5EF4-FFF2-40B4-BE49-F238E27FC236}">
                <a16:creationId xmlns:a16="http://schemas.microsoft.com/office/drawing/2014/main" id="{F196B693-2C23-4D87-A617-2F608308B219}"/>
              </a:ext>
            </a:extLst>
          </p:cNvPr>
          <p:cNvSpPr>
            <a:spLocks noRot="1" noChangeArrowheads="1" noTextEdit="1"/>
          </p:cNvSpPr>
          <p:nvPr>
            <p:ph type="sldImg" idx="2"/>
          </p:nvPr>
        </p:nvSpPr>
        <p:spPr bwMode="auto">
          <a:xfrm>
            <a:off x="896938" y="738188"/>
            <a:ext cx="4916487" cy="3687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A974334-9052-4143-A9CF-94C930BC6F1B}"/>
              </a:ext>
            </a:extLst>
          </p:cNvPr>
          <p:cNvSpPr>
            <a:spLocks noGrp="1" noChangeArrowheads="1"/>
          </p:cNvSpPr>
          <p:nvPr>
            <p:ph type="body" sz="quarter" idx="3"/>
          </p:nvPr>
        </p:nvSpPr>
        <p:spPr bwMode="auto">
          <a:xfrm>
            <a:off x="671513" y="4672013"/>
            <a:ext cx="5365750" cy="442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857249EC-109E-475A-8A5F-DD67F09E5BC4}"/>
              </a:ext>
            </a:extLst>
          </p:cNvPr>
          <p:cNvSpPr>
            <a:spLocks noGrp="1" noChangeArrowheads="1"/>
          </p:cNvSpPr>
          <p:nvPr>
            <p:ph type="ftr" sz="quarter" idx="4"/>
          </p:nvPr>
        </p:nvSpPr>
        <p:spPr bwMode="auto">
          <a:xfrm>
            <a:off x="0"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ea typeface="+mn-ea"/>
              </a:defRPr>
            </a:lvl1pPr>
          </a:lstStyle>
          <a:p>
            <a:pPr>
              <a:defRPr/>
            </a:pPr>
            <a:endParaRPr lang="en-GB"/>
          </a:p>
        </p:txBody>
      </p:sp>
      <p:sp>
        <p:nvSpPr>
          <p:cNvPr id="3079" name="Rectangle 7">
            <a:extLst>
              <a:ext uri="{FF2B5EF4-FFF2-40B4-BE49-F238E27FC236}">
                <a16:creationId xmlns:a16="http://schemas.microsoft.com/office/drawing/2014/main" id="{6608CA84-4F31-4768-A070-20FD118021D3}"/>
              </a:ext>
            </a:extLst>
          </p:cNvPr>
          <p:cNvSpPr>
            <a:spLocks noGrp="1" noChangeArrowheads="1"/>
          </p:cNvSpPr>
          <p:nvPr>
            <p:ph type="sldNum" sz="quarter" idx="5"/>
          </p:nvPr>
        </p:nvSpPr>
        <p:spPr bwMode="auto">
          <a:xfrm>
            <a:off x="3800475"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241E6D3-6A32-46CA-8F4C-5AED2A86A4E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C88728E-5694-41A2-8442-C53FD307E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D15CA9A-C822-4DFC-8C4B-14FC5F724886}" type="slidenum">
              <a:rPr lang="en-GB" altLang="en-US"/>
              <a:pPr>
                <a:spcBef>
                  <a:spcPct val="0"/>
                </a:spcBef>
              </a:pPr>
              <a:t>1</a:t>
            </a:fld>
            <a:endParaRPr lang="en-GB" altLang="en-US"/>
          </a:p>
        </p:txBody>
      </p:sp>
      <p:sp>
        <p:nvSpPr>
          <p:cNvPr id="15363" name="Rectangle 2">
            <a:extLst>
              <a:ext uri="{FF2B5EF4-FFF2-40B4-BE49-F238E27FC236}">
                <a16:creationId xmlns:a16="http://schemas.microsoft.com/office/drawing/2014/main" id="{E37CCEC1-AC5C-47F8-AD19-ED2121BF008A}"/>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55E0C09C-2B0F-46BD-9C5D-5630E79F6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can be tailored to your specific audience if required.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68DCA9C-B077-4EB0-A5B5-472A7EB02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DE7424E-A18A-48CB-82A3-A9A96C6BB7BF}" type="slidenum">
              <a:rPr lang="en-GB" altLang="en-US"/>
              <a:pPr>
                <a:spcBef>
                  <a:spcPct val="0"/>
                </a:spcBef>
              </a:pPr>
              <a:t>10</a:t>
            </a:fld>
            <a:endParaRPr lang="en-GB" altLang="en-US"/>
          </a:p>
        </p:txBody>
      </p:sp>
      <p:sp>
        <p:nvSpPr>
          <p:cNvPr id="33795" name="Rectangle 2">
            <a:extLst>
              <a:ext uri="{FF2B5EF4-FFF2-40B4-BE49-F238E27FC236}">
                <a16:creationId xmlns:a16="http://schemas.microsoft.com/office/drawing/2014/main" id="{FE52524A-B77F-41B0-A6D1-12C0CF737568}"/>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DA557C88-50AB-44CF-8516-D4EBFE139A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E98570B-4207-430F-9979-DE4CAAED9A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E125BBA-177A-45A9-8D7E-50D97BD1503D}" type="slidenum">
              <a:rPr lang="en-GB" altLang="en-US"/>
              <a:pPr>
                <a:spcBef>
                  <a:spcPct val="0"/>
                </a:spcBef>
              </a:pPr>
              <a:t>11</a:t>
            </a:fld>
            <a:endParaRPr lang="en-GB" altLang="en-US"/>
          </a:p>
        </p:txBody>
      </p:sp>
      <p:sp>
        <p:nvSpPr>
          <p:cNvPr id="35843" name="Rectangle 2">
            <a:extLst>
              <a:ext uri="{FF2B5EF4-FFF2-40B4-BE49-F238E27FC236}">
                <a16:creationId xmlns:a16="http://schemas.microsoft.com/office/drawing/2014/main" id="{159C905D-7CC2-48DC-A13A-2233F5C629A4}"/>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525F6366-3676-411E-A283-9542470EB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2FA11B7-7E6E-4D71-B708-5D9D2276A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21C7A5B-9E9A-4DA7-9A64-D1327E3B604A}" type="slidenum">
              <a:rPr lang="en-GB" altLang="en-US"/>
              <a:pPr>
                <a:spcBef>
                  <a:spcPct val="0"/>
                </a:spcBef>
              </a:pPr>
              <a:t>12</a:t>
            </a:fld>
            <a:endParaRPr lang="en-GB" altLang="en-US"/>
          </a:p>
        </p:txBody>
      </p:sp>
      <p:sp>
        <p:nvSpPr>
          <p:cNvPr id="37891" name="Rectangle 2">
            <a:extLst>
              <a:ext uri="{FF2B5EF4-FFF2-40B4-BE49-F238E27FC236}">
                <a16:creationId xmlns:a16="http://schemas.microsoft.com/office/drawing/2014/main" id="{E52755AC-63E9-458A-9ACB-B6A980DCF794}"/>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16D381A0-10F6-4C53-B0B7-24ECA898A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E9E04FA-FD36-42D3-AC12-BA7600B23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C8C8504-04C1-42F4-84FD-D73B148C9BA2}" type="slidenum">
              <a:rPr lang="en-GB" altLang="en-US"/>
              <a:pPr>
                <a:spcBef>
                  <a:spcPct val="0"/>
                </a:spcBef>
              </a:pPr>
              <a:t>13</a:t>
            </a:fld>
            <a:endParaRPr lang="en-GB" altLang="en-US"/>
          </a:p>
        </p:txBody>
      </p:sp>
      <p:sp>
        <p:nvSpPr>
          <p:cNvPr id="39939" name="Rectangle 2">
            <a:extLst>
              <a:ext uri="{FF2B5EF4-FFF2-40B4-BE49-F238E27FC236}">
                <a16:creationId xmlns:a16="http://schemas.microsoft.com/office/drawing/2014/main" id="{A12C95CE-8FB5-4709-B3CE-DCA11AB96984}"/>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91D91E5F-3BCB-4928-B30A-F2E97A707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5DE4344-708A-4290-8F89-03E7D4839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C15A4B3-3385-4C20-9E27-E2764CC8720F}" type="slidenum">
              <a:rPr lang="en-GB" altLang="en-US"/>
              <a:pPr>
                <a:spcBef>
                  <a:spcPct val="0"/>
                </a:spcBef>
              </a:pPr>
              <a:t>14</a:t>
            </a:fld>
            <a:endParaRPr lang="en-GB" altLang="en-US"/>
          </a:p>
        </p:txBody>
      </p:sp>
      <p:sp>
        <p:nvSpPr>
          <p:cNvPr id="41987" name="Rectangle 2">
            <a:extLst>
              <a:ext uri="{FF2B5EF4-FFF2-40B4-BE49-F238E27FC236}">
                <a16:creationId xmlns:a16="http://schemas.microsoft.com/office/drawing/2014/main" id="{33E8057B-749A-4B6D-A472-3BB3C18F0998}"/>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B667DC10-09C4-4BBA-9939-E3DBD9CA4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8F61EF2-B140-4DC3-8C07-E7528D9D0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CC3AC0-E5EE-49CF-9478-6FC1A6F37DBF}" type="slidenum">
              <a:rPr lang="en-GB" altLang="en-US"/>
              <a:pPr>
                <a:spcBef>
                  <a:spcPct val="0"/>
                </a:spcBef>
              </a:pPr>
              <a:t>15</a:t>
            </a:fld>
            <a:endParaRPr lang="en-GB" altLang="en-US"/>
          </a:p>
        </p:txBody>
      </p:sp>
      <p:sp>
        <p:nvSpPr>
          <p:cNvPr id="44035" name="Rectangle 2">
            <a:extLst>
              <a:ext uri="{FF2B5EF4-FFF2-40B4-BE49-F238E27FC236}">
                <a16:creationId xmlns:a16="http://schemas.microsoft.com/office/drawing/2014/main" id="{879A5D3C-E318-458F-9515-2D592F5D96E6}"/>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AF020D1A-539B-47CC-B6A3-E5A30906C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Explain why we have chosen these activities – flexible enough that all volunteering activities should fit in. Old categories were very prescriptive. Make it clear that some activities will fit into more than one category, this doesn’t matter and will often depend on the aim of the young person.</a:t>
            </a:r>
          </a:p>
          <a:p>
            <a:pPr eaLnBrk="1" hangingPunct="1"/>
            <a:endParaRPr lang="en-GB" altLang="en-US">
              <a:latin typeface="Arial" panose="020B0604020202020204" pitchFamily="34" charset="0"/>
            </a:endParaRPr>
          </a:p>
          <a:p>
            <a:pPr eaLnBrk="1" hangingPunct="1"/>
            <a:r>
              <a:rPr lang="en-US" altLang="en-US">
                <a:latin typeface="Arial" panose="020B0604020202020204" pitchFamily="34" charset="0"/>
              </a:rPr>
              <a:t>This is outlined on pages 41 – 42 on the DofE Handbook. </a:t>
            </a:r>
          </a:p>
          <a:p>
            <a:pPr eaLnBrk="1" hangingPunct="1"/>
            <a:r>
              <a:rPr lang="en-US" altLang="en-US">
                <a:latin typeface="Arial" panose="020B0604020202020204" pitchFamily="34" charset="0"/>
              </a:rPr>
              <a:t>Give example on page 42 of Handbook about how First Aid training could be 3 months as a Bronze Skill for one person or training for 3 months and 9 months practical volunteering with St John Ambulance as a Gold Volunteering activity for another.</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You could use any example here:</a:t>
            </a:r>
          </a:p>
          <a:p>
            <a:pPr eaLnBrk="1" hangingPunct="1"/>
            <a:r>
              <a:rPr lang="en-GB" altLang="en-US">
                <a:latin typeface="Arial" panose="020B0604020202020204" pitchFamily="34" charset="0"/>
              </a:rPr>
              <a:t>A Bronze DofE group attends a police course once a week to learn about the criminal justice system.  As part of the course, the group are asked to design a project to raise awareness about personal safety in their community.  A Gold DofE programme participant supervises the group and the police officer is the Assessor.  The group deliver a number of assemblies to their peers as well as at the local primary school on how to stay safe.  </a:t>
            </a:r>
          </a:p>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449F290-4167-4F28-90AB-DA7D64F84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6BFAF97-84B3-4229-9DBA-E2B308CEF916}" type="slidenum">
              <a:rPr lang="en-GB" altLang="en-US"/>
              <a:pPr>
                <a:spcBef>
                  <a:spcPct val="0"/>
                </a:spcBef>
              </a:pPr>
              <a:t>16</a:t>
            </a:fld>
            <a:endParaRPr lang="en-GB" altLang="en-US"/>
          </a:p>
        </p:txBody>
      </p:sp>
      <p:sp>
        <p:nvSpPr>
          <p:cNvPr id="46083" name="Rectangle 2">
            <a:extLst>
              <a:ext uri="{FF2B5EF4-FFF2-40B4-BE49-F238E27FC236}">
                <a16:creationId xmlns:a16="http://schemas.microsoft.com/office/drawing/2014/main" id="{3E6BBF13-9A2B-4B1A-802A-D2F328E9344B}"/>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7D69475A-5E31-475A-BFA9-43E83D216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8A23523-9348-4EB0-B86F-4538747E6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1183682-D5FC-4B8E-874D-551D424AE55F}" type="slidenum">
              <a:rPr lang="en-GB" altLang="en-US"/>
              <a:pPr>
                <a:spcBef>
                  <a:spcPct val="0"/>
                </a:spcBef>
              </a:pPr>
              <a:t>17</a:t>
            </a:fld>
            <a:endParaRPr lang="en-GB" altLang="en-US"/>
          </a:p>
        </p:txBody>
      </p:sp>
      <p:sp>
        <p:nvSpPr>
          <p:cNvPr id="48131" name="Rectangle 2">
            <a:extLst>
              <a:ext uri="{FF2B5EF4-FFF2-40B4-BE49-F238E27FC236}">
                <a16:creationId xmlns:a16="http://schemas.microsoft.com/office/drawing/2014/main" id="{DD1708DF-8941-4568-9C35-560692228F33}"/>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7DA454B1-A003-4968-A08E-69DE8687D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5BF13D8-16C3-4EEC-A372-39E47B3B5D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158161F-0B5A-40CC-953A-C284DBDFD1C6}" type="slidenum">
              <a:rPr lang="en-GB" altLang="en-US"/>
              <a:pPr>
                <a:spcBef>
                  <a:spcPct val="0"/>
                </a:spcBef>
              </a:pPr>
              <a:t>18</a:t>
            </a:fld>
            <a:endParaRPr lang="en-GB" altLang="en-US"/>
          </a:p>
        </p:txBody>
      </p:sp>
      <p:sp>
        <p:nvSpPr>
          <p:cNvPr id="50179" name="Rectangle 2">
            <a:extLst>
              <a:ext uri="{FF2B5EF4-FFF2-40B4-BE49-F238E27FC236}">
                <a16:creationId xmlns:a16="http://schemas.microsoft.com/office/drawing/2014/main" id="{D1D48C7C-7781-4686-B145-3553C4EA3796}"/>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B0398A1D-90DC-4E16-90A7-856E55C67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B089292-5C50-4595-ACE1-5F129291F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6DDE88-2372-47CA-B54F-7B12D4106C69}" type="slidenum">
              <a:rPr lang="en-GB" altLang="en-US"/>
              <a:pPr>
                <a:spcBef>
                  <a:spcPct val="0"/>
                </a:spcBef>
              </a:pPr>
              <a:t>19</a:t>
            </a:fld>
            <a:endParaRPr lang="en-GB" altLang="en-US"/>
          </a:p>
        </p:txBody>
      </p:sp>
      <p:sp>
        <p:nvSpPr>
          <p:cNvPr id="52227" name="Rectangle 2">
            <a:extLst>
              <a:ext uri="{FF2B5EF4-FFF2-40B4-BE49-F238E27FC236}">
                <a16:creationId xmlns:a16="http://schemas.microsoft.com/office/drawing/2014/main" id="{F02FEF57-5B34-44C6-A7E5-CBEAEDD59D58}"/>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BAF8D326-0E5C-4F79-9EB2-21FC4C993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0A531B4-7D65-4B72-9724-5207ACBAA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51FDE43-90D8-48BB-B403-3CB269BB4773}" type="slidenum">
              <a:rPr lang="en-GB" altLang="en-US"/>
              <a:pPr>
                <a:spcBef>
                  <a:spcPct val="0"/>
                </a:spcBef>
              </a:pPr>
              <a:t>2</a:t>
            </a:fld>
            <a:endParaRPr lang="en-GB" altLang="en-US"/>
          </a:p>
        </p:txBody>
      </p:sp>
      <p:sp>
        <p:nvSpPr>
          <p:cNvPr id="17411" name="Rectangle 2">
            <a:extLst>
              <a:ext uri="{FF2B5EF4-FFF2-40B4-BE49-F238E27FC236}">
                <a16:creationId xmlns:a16="http://schemas.microsoft.com/office/drawing/2014/main" id="{B1FCEDD9-D679-48A2-AC3C-AAD56EEA1DFE}"/>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9BF44138-981C-49F7-B991-CED441589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162D688-937F-43C6-B9D2-13D1E3308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C9740B0-23FF-4969-A9A4-0C892E470CAF}" type="slidenum">
              <a:rPr lang="en-GB" altLang="en-US"/>
              <a:pPr>
                <a:spcBef>
                  <a:spcPct val="0"/>
                </a:spcBef>
              </a:pPr>
              <a:t>20</a:t>
            </a:fld>
            <a:endParaRPr lang="en-GB" altLang="en-US"/>
          </a:p>
        </p:txBody>
      </p:sp>
      <p:sp>
        <p:nvSpPr>
          <p:cNvPr id="54275" name="Rectangle 2">
            <a:extLst>
              <a:ext uri="{FF2B5EF4-FFF2-40B4-BE49-F238E27FC236}">
                <a16:creationId xmlns:a16="http://schemas.microsoft.com/office/drawing/2014/main" id="{3F80C4EA-4326-4F22-9FEC-325A4A2A71A9}"/>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56CA7D58-170A-43FC-912B-66DD44B9AF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3F81CA2-17E1-4644-8A8E-CAC950935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C4DA609-3691-4420-AE72-B182681E34E4}" type="slidenum">
              <a:rPr lang="en-GB" altLang="en-US"/>
              <a:pPr>
                <a:spcBef>
                  <a:spcPct val="0"/>
                </a:spcBef>
              </a:pPr>
              <a:t>21</a:t>
            </a:fld>
            <a:endParaRPr lang="en-GB" altLang="en-US"/>
          </a:p>
        </p:txBody>
      </p:sp>
      <p:sp>
        <p:nvSpPr>
          <p:cNvPr id="56323" name="Rectangle 2">
            <a:extLst>
              <a:ext uri="{FF2B5EF4-FFF2-40B4-BE49-F238E27FC236}">
                <a16:creationId xmlns:a16="http://schemas.microsoft.com/office/drawing/2014/main" id="{DB3EFCEA-440C-4DFF-BA33-563F1AAC9ADB}"/>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EFE0DBAE-DDC4-4830-B972-8346930EB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A711C23-4998-4581-8BD4-F16697B05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CB29EFC-94FD-4F71-832F-0C21943FC718}" type="slidenum">
              <a:rPr lang="en-GB" altLang="en-US"/>
              <a:pPr>
                <a:spcBef>
                  <a:spcPct val="0"/>
                </a:spcBef>
              </a:pPr>
              <a:t>22</a:t>
            </a:fld>
            <a:endParaRPr lang="en-GB" altLang="en-US"/>
          </a:p>
        </p:txBody>
      </p:sp>
      <p:sp>
        <p:nvSpPr>
          <p:cNvPr id="58371" name="Rectangle 2">
            <a:extLst>
              <a:ext uri="{FF2B5EF4-FFF2-40B4-BE49-F238E27FC236}">
                <a16:creationId xmlns:a16="http://schemas.microsoft.com/office/drawing/2014/main" id="{01A40816-18C4-4918-A5F4-3C26027B244E}"/>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3FD8B4A3-7B71-469C-B584-73D456A18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C604A2D-F5B1-431D-A0BC-77B6ED3D6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33D14C6-425A-4E44-BA52-2F1BF26F5E90}" type="slidenum">
              <a:rPr lang="en-GB" altLang="en-US"/>
              <a:pPr>
                <a:spcBef>
                  <a:spcPct val="0"/>
                </a:spcBef>
              </a:pPr>
              <a:t>23</a:t>
            </a:fld>
            <a:endParaRPr lang="en-GB" altLang="en-US"/>
          </a:p>
        </p:txBody>
      </p:sp>
      <p:sp>
        <p:nvSpPr>
          <p:cNvPr id="60419" name="Rectangle 2">
            <a:extLst>
              <a:ext uri="{FF2B5EF4-FFF2-40B4-BE49-F238E27FC236}">
                <a16:creationId xmlns:a16="http://schemas.microsoft.com/office/drawing/2014/main" id="{CA4FD82B-6E3D-4C75-BBDB-6B2F8F9C68B2}"/>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A68C8DD7-71BA-4DA7-AD86-3EBEB9568F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727DDED-7075-4055-94AA-85E74015B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611F322-6E61-484B-BFC6-BFF2BFA1EBAB}" type="slidenum">
              <a:rPr lang="en-GB" altLang="en-US"/>
              <a:pPr>
                <a:spcBef>
                  <a:spcPct val="0"/>
                </a:spcBef>
              </a:pPr>
              <a:t>24</a:t>
            </a:fld>
            <a:endParaRPr lang="en-GB" altLang="en-US"/>
          </a:p>
        </p:txBody>
      </p:sp>
      <p:sp>
        <p:nvSpPr>
          <p:cNvPr id="62467" name="Rectangle 2">
            <a:extLst>
              <a:ext uri="{FF2B5EF4-FFF2-40B4-BE49-F238E27FC236}">
                <a16:creationId xmlns:a16="http://schemas.microsoft.com/office/drawing/2014/main" id="{87734802-F713-4026-9B55-6758D01DE8D6}"/>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93D04126-6113-4730-8920-AA50AA076A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D0DB9BA-234B-4EB0-B3BA-F53765412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0B61FBA-7601-4D21-8F93-D043DB573CDD}" type="slidenum">
              <a:rPr lang="en-GB" altLang="en-US"/>
              <a:pPr>
                <a:spcBef>
                  <a:spcPct val="0"/>
                </a:spcBef>
              </a:pPr>
              <a:t>25</a:t>
            </a:fld>
            <a:endParaRPr lang="en-GB" altLang="en-US"/>
          </a:p>
        </p:txBody>
      </p:sp>
      <p:sp>
        <p:nvSpPr>
          <p:cNvPr id="64515" name="Rectangle 2">
            <a:extLst>
              <a:ext uri="{FF2B5EF4-FFF2-40B4-BE49-F238E27FC236}">
                <a16:creationId xmlns:a16="http://schemas.microsoft.com/office/drawing/2014/main" id="{A0475D31-7263-428D-83D0-2D20F38CE389}"/>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A588840D-F339-4951-A3D6-93A72F0FA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A679D02-EAE6-4E2F-8406-035CA656A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90A2628-61F1-49BC-B603-CA80E75FB07D}" type="slidenum">
              <a:rPr lang="en-GB" altLang="en-US"/>
              <a:pPr>
                <a:spcBef>
                  <a:spcPct val="0"/>
                </a:spcBef>
              </a:pPr>
              <a:t>26</a:t>
            </a:fld>
            <a:endParaRPr lang="en-GB" altLang="en-US"/>
          </a:p>
        </p:txBody>
      </p:sp>
      <p:sp>
        <p:nvSpPr>
          <p:cNvPr id="66563" name="Rectangle 2">
            <a:extLst>
              <a:ext uri="{FF2B5EF4-FFF2-40B4-BE49-F238E27FC236}">
                <a16:creationId xmlns:a16="http://schemas.microsoft.com/office/drawing/2014/main" id="{3263A8FB-A1F7-45DC-877A-864C83A93C32}"/>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8408B728-9999-44C1-8C77-419DCFF2C2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FDEA07A-05E6-4E42-BA8D-AA838A843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655CBC7-161C-44BD-96B3-86BD8017B386}" type="slidenum">
              <a:rPr lang="en-GB" altLang="en-US"/>
              <a:pPr>
                <a:spcBef>
                  <a:spcPct val="0"/>
                </a:spcBef>
              </a:pPr>
              <a:t>27</a:t>
            </a:fld>
            <a:endParaRPr lang="en-GB" altLang="en-US"/>
          </a:p>
        </p:txBody>
      </p:sp>
      <p:sp>
        <p:nvSpPr>
          <p:cNvPr id="68611" name="Rectangle 2">
            <a:extLst>
              <a:ext uri="{FF2B5EF4-FFF2-40B4-BE49-F238E27FC236}">
                <a16:creationId xmlns:a16="http://schemas.microsoft.com/office/drawing/2014/main" id="{A023A4F8-9E45-459B-A16D-3FD88D02EC56}"/>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D8386AEF-1013-45B7-A41B-AF7E80E1C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8549EA8-D0FC-4DB4-A9DF-D3BA751916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68E8E79-7310-4775-8F5A-993322060D7B}" type="slidenum">
              <a:rPr lang="en-GB" altLang="en-US"/>
              <a:pPr>
                <a:spcBef>
                  <a:spcPct val="0"/>
                </a:spcBef>
              </a:pPr>
              <a:t>28</a:t>
            </a:fld>
            <a:endParaRPr lang="en-GB" altLang="en-US"/>
          </a:p>
        </p:txBody>
      </p:sp>
      <p:sp>
        <p:nvSpPr>
          <p:cNvPr id="70659" name="Rectangle 2">
            <a:extLst>
              <a:ext uri="{FF2B5EF4-FFF2-40B4-BE49-F238E27FC236}">
                <a16:creationId xmlns:a16="http://schemas.microsoft.com/office/drawing/2014/main" id="{E352ECA2-DCA3-48A5-ADD8-D0A21220EF66}"/>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BABF3138-9F76-48DA-AF80-F4F7276FBA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11E1751-5DBF-46FB-A2F1-81B899A98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AAF61AE-7AE6-421F-9204-D8A7F4E742FF}" type="slidenum">
              <a:rPr lang="en-GB" altLang="en-US"/>
              <a:pPr>
                <a:spcBef>
                  <a:spcPct val="0"/>
                </a:spcBef>
              </a:pPr>
              <a:t>29</a:t>
            </a:fld>
            <a:endParaRPr lang="en-GB" altLang="en-US"/>
          </a:p>
        </p:txBody>
      </p:sp>
      <p:sp>
        <p:nvSpPr>
          <p:cNvPr id="72707" name="Rectangle 2">
            <a:extLst>
              <a:ext uri="{FF2B5EF4-FFF2-40B4-BE49-F238E27FC236}">
                <a16:creationId xmlns:a16="http://schemas.microsoft.com/office/drawing/2014/main" id="{02A74E83-6BF5-47DB-AE53-C3E6B25F049E}"/>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2A105B77-0357-4116-A38D-52D22D87E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9B70FFD-E7DD-47C8-9C84-38FC7607A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409BD78-689D-4BE5-A457-562DB8CF9210}" type="slidenum">
              <a:rPr lang="en-GB" altLang="en-US"/>
              <a:pPr>
                <a:spcBef>
                  <a:spcPct val="0"/>
                </a:spcBef>
              </a:pPr>
              <a:t>3</a:t>
            </a:fld>
            <a:endParaRPr lang="en-GB" altLang="en-US"/>
          </a:p>
        </p:txBody>
      </p:sp>
      <p:sp>
        <p:nvSpPr>
          <p:cNvPr id="19459" name="Rectangle 2">
            <a:extLst>
              <a:ext uri="{FF2B5EF4-FFF2-40B4-BE49-F238E27FC236}">
                <a16:creationId xmlns:a16="http://schemas.microsoft.com/office/drawing/2014/main" id="{D806D47C-6E65-457A-A6C1-906A213D1976}"/>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D24F783B-B776-4F99-985C-BA1E09667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1090C12-A6FF-4A66-8048-9369ABDF1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170C676-2CD8-4832-978F-46BF137D015A}" type="slidenum">
              <a:rPr lang="en-GB" altLang="en-US"/>
              <a:pPr>
                <a:spcBef>
                  <a:spcPct val="0"/>
                </a:spcBef>
              </a:pPr>
              <a:t>30</a:t>
            </a:fld>
            <a:endParaRPr lang="en-GB" altLang="en-US"/>
          </a:p>
        </p:txBody>
      </p:sp>
      <p:sp>
        <p:nvSpPr>
          <p:cNvPr id="74755" name="Rectangle 2">
            <a:extLst>
              <a:ext uri="{FF2B5EF4-FFF2-40B4-BE49-F238E27FC236}">
                <a16:creationId xmlns:a16="http://schemas.microsoft.com/office/drawing/2014/main" id="{93E64F05-4801-46EC-9097-DB9B14723D6C}"/>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490335C9-0FEF-408F-9FA4-3CBDB0537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F92FE9E-2246-46C6-BBB2-B4D68C9C5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0297664-C38B-4E58-B753-2AAC1BC1929A}" type="slidenum">
              <a:rPr lang="en-GB" altLang="en-US"/>
              <a:pPr>
                <a:spcBef>
                  <a:spcPct val="0"/>
                </a:spcBef>
              </a:pPr>
              <a:t>31</a:t>
            </a:fld>
            <a:endParaRPr lang="en-GB" altLang="en-US"/>
          </a:p>
        </p:txBody>
      </p:sp>
      <p:sp>
        <p:nvSpPr>
          <p:cNvPr id="76803" name="Rectangle 2">
            <a:extLst>
              <a:ext uri="{FF2B5EF4-FFF2-40B4-BE49-F238E27FC236}">
                <a16:creationId xmlns:a16="http://schemas.microsoft.com/office/drawing/2014/main" id="{78C0E005-7A57-4B75-9BC4-ADD745EEFE7D}"/>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253954F1-6380-4392-B4D6-CE3F7D4F3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7FCBFAB-5176-44D5-A84D-AC562613F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8D8DADC-ED78-455B-BF1B-48C15ABD9EC2}" type="slidenum">
              <a:rPr lang="en-GB" altLang="en-US"/>
              <a:pPr>
                <a:spcBef>
                  <a:spcPct val="0"/>
                </a:spcBef>
              </a:pPr>
              <a:t>34</a:t>
            </a:fld>
            <a:endParaRPr lang="en-GB" altLang="en-US"/>
          </a:p>
        </p:txBody>
      </p:sp>
      <p:sp>
        <p:nvSpPr>
          <p:cNvPr id="80899" name="Rectangle 2">
            <a:extLst>
              <a:ext uri="{FF2B5EF4-FFF2-40B4-BE49-F238E27FC236}">
                <a16:creationId xmlns:a16="http://schemas.microsoft.com/office/drawing/2014/main" id="{639DEC73-201E-47C1-B8FA-A1F2B1FBC523}"/>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67D10B56-C253-4DB3-AA4B-6D1A1B6B8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CBFF221-B280-4A16-9488-95686C00A9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25874F-3E5E-44F2-9CDC-07C592C3CA2A}" type="slidenum">
              <a:rPr lang="en-GB" altLang="en-US"/>
              <a:pPr>
                <a:spcBef>
                  <a:spcPct val="0"/>
                </a:spcBef>
              </a:pPr>
              <a:t>4</a:t>
            </a:fld>
            <a:endParaRPr lang="en-GB" altLang="en-US"/>
          </a:p>
        </p:txBody>
      </p:sp>
      <p:sp>
        <p:nvSpPr>
          <p:cNvPr id="21507" name="Rectangle 2">
            <a:extLst>
              <a:ext uri="{FF2B5EF4-FFF2-40B4-BE49-F238E27FC236}">
                <a16:creationId xmlns:a16="http://schemas.microsoft.com/office/drawing/2014/main" id="{FD1C8A2B-0151-4E71-82F0-0DE03226B6FF}"/>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B4632012-61D5-4CB1-93FD-8A2AD7099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5B3AB9-F7B7-4C84-A3C1-18466465A0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9087D86-D7FE-4B1B-B60A-BAC4FF93E03E}" type="slidenum">
              <a:rPr lang="en-GB" altLang="en-US"/>
              <a:pPr>
                <a:spcBef>
                  <a:spcPct val="0"/>
                </a:spcBef>
              </a:pPr>
              <a:t>5</a:t>
            </a:fld>
            <a:endParaRPr lang="en-GB" altLang="en-US"/>
          </a:p>
        </p:txBody>
      </p:sp>
      <p:sp>
        <p:nvSpPr>
          <p:cNvPr id="23555" name="Rectangle 2">
            <a:extLst>
              <a:ext uri="{FF2B5EF4-FFF2-40B4-BE49-F238E27FC236}">
                <a16:creationId xmlns:a16="http://schemas.microsoft.com/office/drawing/2014/main" id="{3A50300C-FFEE-40E5-B1B3-052D4E98A8A9}"/>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CBDCED82-07F3-45FC-8612-6F3AAAFDF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7E0175B-E6F5-43B2-BE04-68C8CF1CF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56FF6FA-005F-4BA0-8B53-BD9206A08058}" type="slidenum">
              <a:rPr lang="en-GB" altLang="en-US"/>
              <a:pPr>
                <a:spcBef>
                  <a:spcPct val="0"/>
                </a:spcBef>
              </a:pPr>
              <a:t>6</a:t>
            </a:fld>
            <a:endParaRPr lang="en-GB" altLang="en-US"/>
          </a:p>
        </p:txBody>
      </p:sp>
      <p:sp>
        <p:nvSpPr>
          <p:cNvPr id="25603" name="Rectangle 2">
            <a:extLst>
              <a:ext uri="{FF2B5EF4-FFF2-40B4-BE49-F238E27FC236}">
                <a16:creationId xmlns:a16="http://schemas.microsoft.com/office/drawing/2014/main" id="{1A5925CA-A920-49C8-85CE-6F6EAA4ADB05}"/>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4CEE4BF8-9517-44D5-BF62-106568246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A6DADB7-0908-4E79-B917-43588AD39D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CFE301D-8F5C-4609-989E-345D83C20236}" type="slidenum">
              <a:rPr lang="en-GB" altLang="en-US"/>
              <a:pPr>
                <a:spcBef>
                  <a:spcPct val="0"/>
                </a:spcBef>
              </a:pPr>
              <a:t>7</a:t>
            </a:fld>
            <a:endParaRPr lang="en-GB" altLang="en-US"/>
          </a:p>
        </p:txBody>
      </p:sp>
      <p:sp>
        <p:nvSpPr>
          <p:cNvPr id="27651" name="Rectangle 2">
            <a:extLst>
              <a:ext uri="{FF2B5EF4-FFF2-40B4-BE49-F238E27FC236}">
                <a16:creationId xmlns:a16="http://schemas.microsoft.com/office/drawing/2014/main" id="{DF75679C-01AB-426F-903B-ABA0418ABDE4}"/>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DEE0DBFB-D1B4-4F79-BC8E-3C3FBFFB38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D589379-56E0-407B-8677-BC6B50CEC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EDF709D-3F13-4261-940C-095B0B8A830B}" type="slidenum">
              <a:rPr lang="en-GB" altLang="en-US"/>
              <a:pPr>
                <a:spcBef>
                  <a:spcPct val="0"/>
                </a:spcBef>
              </a:pPr>
              <a:t>8</a:t>
            </a:fld>
            <a:endParaRPr lang="en-GB" altLang="en-US"/>
          </a:p>
        </p:txBody>
      </p:sp>
      <p:sp>
        <p:nvSpPr>
          <p:cNvPr id="29699" name="Rectangle 2">
            <a:extLst>
              <a:ext uri="{FF2B5EF4-FFF2-40B4-BE49-F238E27FC236}">
                <a16:creationId xmlns:a16="http://schemas.microsoft.com/office/drawing/2014/main" id="{87546938-24E3-4133-9406-BF322E328E48}"/>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F15ED904-A1E2-4A20-A465-B90C6504C9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D7082C5-4BB5-495D-97B1-EDAF5FF0B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D611332-CCE6-437D-9F30-5574E064A771}" type="slidenum">
              <a:rPr lang="en-GB" altLang="en-US"/>
              <a:pPr>
                <a:spcBef>
                  <a:spcPct val="0"/>
                </a:spcBef>
              </a:pPr>
              <a:t>9</a:t>
            </a:fld>
            <a:endParaRPr lang="en-GB" altLang="en-US"/>
          </a:p>
        </p:txBody>
      </p:sp>
      <p:sp>
        <p:nvSpPr>
          <p:cNvPr id="31747" name="Rectangle 2">
            <a:extLst>
              <a:ext uri="{FF2B5EF4-FFF2-40B4-BE49-F238E27FC236}">
                <a16:creationId xmlns:a16="http://schemas.microsoft.com/office/drawing/2014/main" id="{DE98C7F5-BD08-4FA7-8AF0-EF4E3188B29B}"/>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734147F4-28FB-43D8-9B64-E0B4D9D477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2D75860-16D5-42F7-813B-9D51EF99A1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3068638"/>
            <a:ext cx="9136062"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descr="DofE logo plus descriptor">
            <a:extLst>
              <a:ext uri="{FF2B5EF4-FFF2-40B4-BE49-F238E27FC236}">
                <a16:creationId xmlns:a16="http://schemas.microsoft.com/office/drawing/2014/main" id="{CD00FF74-347B-4548-8BC5-85EAD1C989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6013" y="549275"/>
            <a:ext cx="72612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1330325" y="4678363"/>
            <a:ext cx="6478588" cy="1800225"/>
          </a:xfrm>
        </p:spPr>
        <p:txBody>
          <a:bodyPr/>
          <a:lstStyle>
            <a:lvl1pPr marL="0" indent="0" algn="ctr">
              <a:buFontTx/>
              <a:buNone/>
              <a:defRPr sz="3000" b="1"/>
            </a:lvl1pPr>
          </a:lstStyle>
          <a:p>
            <a:r>
              <a:rPr lang="en-GB" dirty="0"/>
              <a:t>Click to edit Master subtitle style</a:t>
            </a:r>
          </a:p>
        </p:txBody>
      </p:sp>
    </p:spTree>
    <p:extLst>
      <p:ext uri="{BB962C8B-B14F-4D97-AF65-F5344CB8AC3E}">
        <p14:creationId xmlns:p14="http://schemas.microsoft.com/office/powerpoint/2010/main" val="168233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90624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132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5497875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130576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781769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75805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9173419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000000"/>
                </a:solidFill>
              </a:defRPr>
            </a:lvl2pPr>
            <a:lvl3pPr>
              <a:defRPr>
                <a:solidFill>
                  <a:srgbClr val="000000"/>
                </a:solidFill>
              </a:defRPr>
            </a:lvl3pPr>
            <a:lvl4pPr>
              <a:defRPr>
                <a:solidFill>
                  <a:srgbClr val="000000"/>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3909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546081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30325" y="4678363"/>
            <a:ext cx="3162300"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5025" y="4678363"/>
            <a:ext cx="3163888"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09645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4989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77674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435899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92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916625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79089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394525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2428875"/>
            <a:ext cx="1943100" cy="404971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2625" y="2428875"/>
            <a:ext cx="5678488" cy="40497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2107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1579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8662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892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25468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125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4377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8434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2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9074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1646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60623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10751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074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p>
            <a:r>
              <a:rPr lang="en-GB"/>
              <a:t>Click to edit Master title style</a:t>
            </a:r>
            <a:endParaRPr lang="en-US"/>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2702713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284233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810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293628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7093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22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799964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83125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12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35382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211301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7588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3704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387305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58748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0820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68742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03916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58281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5074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2862561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33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378254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70436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91090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605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Table Placeholder 2"/>
          <p:cNvSpPr>
            <a:spLocks noGrp="1"/>
          </p:cNvSpPr>
          <p:nvPr>
            <p:ph type="tbl" idx="1"/>
          </p:nvPr>
        </p:nvSpPr>
        <p:spPr>
          <a:xfrm>
            <a:off x="250825" y="1258888"/>
            <a:ext cx="8642350" cy="5589587"/>
          </a:xfrm>
        </p:spPr>
        <p:txBody>
          <a:bodyPr/>
          <a:lstStyle/>
          <a:p>
            <a:pPr lvl="0"/>
            <a:endParaRPr lang="en-US" noProof="0"/>
          </a:p>
        </p:txBody>
      </p:sp>
    </p:spTree>
    <p:extLst>
      <p:ext uri="{BB962C8B-B14F-4D97-AF65-F5344CB8AC3E}">
        <p14:creationId xmlns:p14="http://schemas.microsoft.com/office/powerpoint/2010/main" val="3061663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4684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1235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46101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427201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14949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9607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4162719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90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01376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166452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7216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742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66658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539152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476356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2570989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3375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23652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699399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292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12163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995174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218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497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47700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349209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582500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3678999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0825"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58888"/>
            <a:ext cx="4244975" cy="558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6893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24531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3637011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489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94241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93449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964766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37563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487089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0587184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398903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1975184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64404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54031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3245851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351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80497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90110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265367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0874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68484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0825" y="0"/>
            <a:ext cx="6329363" cy="6848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4201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42350" cy="1052513"/>
          </a:xfrm>
        </p:spPr>
        <p:txBody>
          <a:bodyPr/>
          <a:lstStyle>
            <a:lvl1pPr>
              <a:defRPr>
                <a:solidFill>
                  <a:srgbClr val="000000"/>
                </a:solidFill>
              </a:defRPr>
            </a:lvl1pPr>
          </a:lstStyle>
          <a:p>
            <a:r>
              <a:rPr lang="en-GB" dirty="0"/>
              <a:t>Click to edit Master title style</a:t>
            </a:r>
            <a:endParaRPr lang="en-US" dirty="0"/>
          </a:p>
        </p:txBody>
      </p:sp>
      <p:sp>
        <p:nvSpPr>
          <p:cNvPr id="3" name="Table Placeholder 2"/>
          <p:cNvSpPr>
            <a:spLocks noGrp="1"/>
          </p:cNvSpPr>
          <p:nvPr>
            <p:ph type="tbl" idx="1"/>
          </p:nvPr>
        </p:nvSpPr>
        <p:spPr>
          <a:xfrm>
            <a:off x="250825" y="1258888"/>
            <a:ext cx="8642350" cy="5589587"/>
          </a:xfrm>
        </p:spPr>
        <p:txBody>
          <a:bodyPr/>
          <a:lstStyle>
            <a:lvl1pPr>
              <a:defRPr>
                <a:solidFill>
                  <a:srgbClr val="000000"/>
                </a:solidFill>
              </a:defRPr>
            </a:lvl1pPr>
          </a:lstStyle>
          <a:p>
            <a:pPr lvl="0"/>
            <a:endParaRPr lang="en-US" noProof="0" dirty="0"/>
          </a:p>
        </p:txBody>
      </p:sp>
    </p:spTree>
    <p:extLst>
      <p:ext uri="{BB962C8B-B14F-4D97-AF65-F5344CB8AC3E}">
        <p14:creationId xmlns:p14="http://schemas.microsoft.com/office/powerpoint/2010/main" val="2274619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633395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64837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936471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
        <p:nvSpPr>
          <p:cNvPr id="3" name="Content Placeholder 2"/>
          <p:cNvSpPr>
            <a:spLocks noGrp="1"/>
          </p:cNvSpPr>
          <p:nvPr>
            <p:ph sz="half" idx="1"/>
          </p:nvPr>
        </p:nvSpPr>
        <p:spPr>
          <a:xfrm>
            <a:off x="250825"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58888"/>
            <a:ext cx="4244975" cy="558958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91211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0000"/>
                </a:solidFill>
                <a:latin typeface="+mn-lt"/>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39506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152676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4.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D792E0-F812-42C5-8B4B-04F17B6D89C9}"/>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355DF53-9708-46B9-8743-FAAB466F5C23}"/>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a:extLst>
              <a:ext uri="{FF2B5EF4-FFF2-40B4-BE49-F238E27FC236}">
                <a16:creationId xmlns:a16="http://schemas.microsoft.com/office/drawing/2014/main" id="{C8591DC7-4E5A-48FD-86DC-59A8AE810B6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112838"/>
            <a:ext cx="91440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FULL LOGO - GUNMETAL">
            <a:extLst>
              <a:ext uri="{FF2B5EF4-FFF2-40B4-BE49-F238E27FC236}">
                <a16:creationId xmlns:a16="http://schemas.microsoft.com/office/drawing/2014/main" id="{626D0E9F-C3E1-4147-A9C7-86E14D9170F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115888"/>
            <a:ext cx="30956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Lst>
  <p:txStyles>
    <p:titleStyle>
      <a:lvl1pPr algn="r" rtl="0" eaLnBrk="0" fontAlgn="base" hangingPunct="0">
        <a:spcBef>
          <a:spcPct val="0"/>
        </a:spcBef>
        <a:spcAft>
          <a:spcPct val="0"/>
        </a:spcAft>
        <a:defRPr sz="3200" b="1">
          <a:solidFill>
            <a:srgbClr val="000000"/>
          </a:solidFill>
          <a:latin typeface="+mn-lt"/>
          <a:ea typeface="MS PGothic" pitchFamily="34" charset="-128"/>
          <a:cs typeface="ＭＳ Ｐゴシック" charset="-128"/>
        </a:defRPr>
      </a:lvl1pPr>
      <a:lvl2pPr algn="r" rtl="0" eaLnBrk="0" fontAlgn="base" hangingPunct="0">
        <a:spcBef>
          <a:spcPct val="0"/>
        </a:spcBef>
        <a:spcAft>
          <a:spcPct val="0"/>
        </a:spcAft>
        <a:defRPr sz="3200" b="1">
          <a:solidFill>
            <a:srgbClr val="000000"/>
          </a:solidFill>
          <a:latin typeface="Arial" pitchFamily="34" charset="0"/>
          <a:ea typeface="MS PGothic" pitchFamily="34" charset="-128"/>
          <a:cs typeface="ＭＳ Ｐゴシック" charset="-128"/>
        </a:defRPr>
      </a:lvl2pPr>
      <a:lvl3pPr algn="r" rtl="0" eaLnBrk="0" fontAlgn="base" hangingPunct="0">
        <a:spcBef>
          <a:spcPct val="0"/>
        </a:spcBef>
        <a:spcAft>
          <a:spcPct val="0"/>
        </a:spcAft>
        <a:defRPr sz="3200" b="1">
          <a:solidFill>
            <a:srgbClr val="000000"/>
          </a:solidFill>
          <a:latin typeface="Arial" pitchFamily="34" charset="0"/>
          <a:ea typeface="MS PGothic" pitchFamily="34" charset="-128"/>
          <a:cs typeface="ＭＳ Ｐゴシック" charset="-128"/>
        </a:defRPr>
      </a:lvl3pPr>
      <a:lvl4pPr algn="r" rtl="0" eaLnBrk="0" fontAlgn="base" hangingPunct="0">
        <a:spcBef>
          <a:spcPct val="0"/>
        </a:spcBef>
        <a:spcAft>
          <a:spcPct val="0"/>
        </a:spcAft>
        <a:defRPr sz="3200" b="1">
          <a:solidFill>
            <a:srgbClr val="000000"/>
          </a:solidFill>
          <a:latin typeface="Arial" pitchFamily="34" charset="0"/>
          <a:ea typeface="MS PGothic" pitchFamily="34" charset="-128"/>
          <a:cs typeface="ＭＳ Ｐゴシック" charset="-128"/>
        </a:defRPr>
      </a:lvl4pPr>
      <a:lvl5pPr algn="r" rtl="0" eaLnBrk="0" fontAlgn="base" hangingPunct="0">
        <a:spcBef>
          <a:spcPct val="0"/>
        </a:spcBef>
        <a:spcAft>
          <a:spcPct val="0"/>
        </a:spcAft>
        <a:defRPr sz="3200" b="1">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rgbClr val="3D4242"/>
          </a:solidFill>
          <a:latin typeface="Georgia" charset="0"/>
        </a:defRPr>
      </a:lvl6pPr>
      <a:lvl7pPr marL="914400" algn="ctr" rtl="0" fontAlgn="base">
        <a:spcBef>
          <a:spcPct val="0"/>
        </a:spcBef>
        <a:spcAft>
          <a:spcPct val="0"/>
        </a:spcAft>
        <a:defRPr sz="3200">
          <a:solidFill>
            <a:srgbClr val="3D4242"/>
          </a:solidFill>
          <a:latin typeface="Georgia" charset="0"/>
        </a:defRPr>
      </a:lvl7pPr>
      <a:lvl8pPr marL="1371600" algn="ctr" rtl="0" fontAlgn="base">
        <a:spcBef>
          <a:spcPct val="0"/>
        </a:spcBef>
        <a:spcAft>
          <a:spcPct val="0"/>
        </a:spcAft>
        <a:defRPr sz="3200">
          <a:solidFill>
            <a:srgbClr val="3D4242"/>
          </a:solidFill>
          <a:latin typeface="Georgia" charset="0"/>
        </a:defRPr>
      </a:lvl8pPr>
      <a:lvl9pPr marL="1828800" algn="ctr" rtl="0" fontAlgn="base">
        <a:spcBef>
          <a:spcPct val="0"/>
        </a:spcBef>
        <a:spcAft>
          <a:spcPct val="0"/>
        </a:spcAft>
        <a:defRPr sz="3200">
          <a:solidFill>
            <a:srgbClr val="3D4242"/>
          </a:solidFill>
          <a:latin typeface="Georgia"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00000"/>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FA0B1D-887A-46EE-9CA5-5A7CB195578D}"/>
              </a:ext>
            </a:extLst>
          </p:cNvPr>
          <p:cNvSpPr>
            <a:spLocks noGrp="1" noChangeArrowheads="1"/>
          </p:cNvSpPr>
          <p:nvPr>
            <p:ph type="title"/>
          </p:nvPr>
        </p:nvSpPr>
        <p:spPr bwMode="auto">
          <a:xfrm>
            <a:off x="682625" y="2428875"/>
            <a:ext cx="7773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43" name="Rectangle 3">
            <a:extLst>
              <a:ext uri="{FF2B5EF4-FFF2-40B4-BE49-F238E27FC236}">
                <a16:creationId xmlns:a16="http://schemas.microsoft.com/office/drawing/2014/main" id="{63EBCC3D-3B8F-48D9-B552-918C775236FF}"/>
              </a:ext>
            </a:extLst>
          </p:cNvPr>
          <p:cNvSpPr>
            <a:spLocks noGrp="1" noChangeArrowheads="1"/>
          </p:cNvSpPr>
          <p:nvPr>
            <p:ph type="body" idx="1"/>
          </p:nvPr>
        </p:nvSpPr>
        <p:spPr bwMode="auto">
          <a:xfrm>
            <a:off x="1330325" y="4678363"/>
            <a:ext cx="6478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0244" name="Picture 11" descr="DofE logo plus descriptor">
            <a:extLst>
              <a:ext uri="{FF2B5EF4-FFF2-40B4-BE49-F238E27FC236}">
                <a16:creationId xmlns:a16="http://schemas.microsoft.com/office/drawing/2014/main" id="{B53537E5-BEE8-4951-9FC2-6C627C77E6B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71438"/>
            <a:ext cx="3209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7AB4E41E-D8A9-42A1-9690-B380632E258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112838"/>
            <a:ext cx="91440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Lst>
  <p:txStyles>
    <p:titleStyle>
      <a:lvl1pPr algn="ctr" rtl="0" eaLnBrk="0" fontAlgn="base" hangingPunct="0">
        <a:spcBef>
          <a:spcPct val="0"/>
        </a:spcBef>
        <a:spcAft>
          <a:spcPct val="0"/>
        </a:spcAft>
        <a:defRPr sz="4800" b="1">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4800" b="1">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800" b="1">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800" b="1">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800" b="1">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800" b="1">
          <a:solidFill>
            <a:srgbClr val="3D4242"/>
          </a:solidFill>
          <a:latin typeface="Georgia" charset="0"/>
        </a:defRPr>
      </a:lvl6pPr>
      <a:lvl7pPr marL="914400" algn="ctr" rtl="0" fontAlgn="base">
        <a:spcBef>
          <a:spcPct val="0"/>
        </a:spcBef>
        <a:spcAft>
          <a:spcPct val="0"/>
        </a:spcAft>
        <a:defRPr sz="4800" b="1">
          <a:solidFill>
            <a:srgbClr val="3D4242"/>
          </a:solidFill>
          <a:latin typeface="Georgia" charset="0"/>
        </a:defRPr>
      </a:lvl7pPr>
      <a:lvl8pPr marL="1371600" algn="ctr" rtl="0" fontAlgn="base">
        <a:spcBef>
          <a:spcPct val="0"/>
        </a:spcBef>
        <a:spcAft>
          <a:spcPct val="0"/>
        </a:spcAft>
        <a:defRPr sz="4800" b="1">
          <a:solidFill>
            <a:srgbClr val="3D4242"/>
          </a:solidFill>
          <a:latin typeface="Georgia" charset="0"/>
        </a:defRPr>
      </a:lvl8pPr>
      <a:lvl9pPr marL="1828800" algn="ctr" rtl="0" fontAlgn="base">
        <a:spcBef>
          <a:spcPct val="0"/>
        </a:spcBef>
        <a:spcAft>
          <a:spcPct val="0"/>
        </a:spcAft>
        <a:defRPr sz="4800" b="1">
          <a:solidFill>
            <a:srgbClr val="3D4242"/>
          </a:solidFill>
          <a:latin typeface="Georgia" charset="0"/>
        </a:defRPr>
      </a:lvl9pPr>
    </p:titleStyle>
    <p:bodyStyle>
      <a:lvl1pPr marL="342900" indent="-342900" algn="ctr" rtl="0" eaLnBrk="0" fontAlgn="base" hangingPunct="0">
        <a:spcBef>
          <a:spcPct val="20000"/>
        </a:spcBef>
        <a:spcAft>
          <a:spcPct val="0"/>
        </a:spcAft>
        <a:defRPr sz="3000" b="1">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defRPr sz="3000">
          <a:solidFill>
            <a:schemeClr val="tx1"/>
          </a:solidFill>
          <a:latin typeface="+mn-lt"/>
          <a:ea typeface="MS PGothic" pitchFamily="34" charset="-128"/>
        </a:defRPr>
      </a:lvl2pPr>
      <a:lvl3pPr marL="1143000" indent="-228600" algn="l" rtl="0" eaLnBrk="0" fontAlgn="base" hangingPunct="0">
        <a:spcBef>
          <a:spcPct val="20000"/>
        </a:spcBef>
        <a:spcAft>
          <a:spcPct val="0"/>
        </a:spcAft>
        <a:defRPr sz="3000">
          <a:solidFill>
            <a:schemeClr val="tx1"/>
          </a:solidFill>
          <a:latin typeface="+mn-lt"/>
          <a:ea typeface="MS PGothic" pitchFamily="34" charset="-128"/>
        </a:defRPr>
      </a:lvl3pPr>
      <a:lvl4pPr marL="1600200" indent="-228600" algn="l" rtl="0" eaLnBrk="0" fontAlgn="base" hangingPunct="0">
        <a:spcBef>
          <a:spcPct val="20000"/>
        </a:spcBef>
        <a:spcAft>
          <a:spcPct val="0"/>
        </a:spcAft>
        <a:defRPr sz="3000">
          <a:solidFill>
            <a:schemeClr val="tx1"/>
          </a:solidFill>
          <a:latin typeface="+mn-lt"/>
          <a:ea typeface="MS PGothic" pitchFamily="34" charset="-128"/>
        </a:defRPr>
      </a:lvl4pPr>
      <a:lvl5pPr marL="2057400" indent="-228600" algn="l" rtl="0" eaLnBrk="0" fontAlgn="base" hangingPunct="0">
        <a:spcBef>
          <a:spcPct val="20000"/>
        </a:spcBef>
        <a:spcAft>
          <a:spcPct val="0"/>
        </a:spcAft>
        <a:defRPr sz="3000">
          <a:solidFill>
            <a:schemeClr val="tx1"/>
          </a:solidFill>
          <a:latin typeface="+mn-lt"/>
          <a:ea typeface="MS PGothic" pitchFamily="34" charset="-128"/>
        </a:defRPr>
      </a:lvl5pPr>
      <a:lvl6pPr marL="2514600" indent="-228600" algn="l" rtl="0" fontAlgn="base">
        <a:spcBef>
          <a:spcPct val="20000"/>
        </a:spcBef>
        <a:spcAft>
          <a:spcPct val="0"/>
        </a:spcAft>
        <a:defRPr sz="3000">
          <a:solidFill>
            <a:schemeClr val="tx1"/>
          </a:solidFill>
          <a:latin typeface="+mn-lt"/>
          <a:ea typeface="ＭＳ Ｐゴシック" charset="-128"/>
        </a:defRPr>
      </a:lvl6pPr>
      <a:lvl7pPr marL="2971800" indent="-228600" algn="l" rtl="0" fontAlgn="base">
        <a:spcBef>
          <a:spcPct val="20000"/>
        </a:spcBef>
        <a:spcAft>
          <a:spcPct val="0"/>
        </a:spcAft>
        <a:defRPr sz="3000">
          <a:solidFill>
            <a:schemeClr val="tx1"/>
          </a:solidFill>
          <a:latin typeface="+mn-lt"/>
          <a:ea typeface="ＭＳ Ｐゴシック" charset="-128"/>
        </a:defRPr>
      </a:lvl7pPr>
      <a:lvl8pPr marL="3429000" indent="-228600" algn="l" rtl="0" fontAlgn="base">
        <a:spcBef>
          <a:spcPct val="20000"/>
        </a:spcBef>
        <a:spcAft>
          <a:spcPct val="0"/>
        </a:spcAft>
        <a:defRPr sz="3000">
          <a:solidFill>
            <a:schemeClr val="tx1"/>
          </a:solidFill>
          <a:latin typeface="+mn-lt"/>
          <a:ea typeface="ＭＳ Ｐゴシック" charset="-128"/>
        </a:defRPr>
      </a:lvl8pPr>
      <a:lvl9pPr marL="3886200" indent="-228600" algn="l" rtl="0" fontAlgn="base">
        <a:spcBef>
          <a:spcPct val="20000"/>
        </a:spcBef>
        <a:spcAft>
          <a:spcPct val="0"/>
        </a:spcAft>
        <a:defRPr sz="3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A8550E8-C2CA-4412-8F32-B8D69A4A4580}"/>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Bronze</a:t>
            </a:r>
          </a:p>
        </p:txBody>
      </p:sp>
      <p:sp>
        <p:nvSpPr>
          <p:cNvPr id="2051" name="Rectangle 3">
            <a:extLst>
              <a:ext uri="{FF2B5EF4-FFF2-40B4-BE49-F238E27FC236}">
                <a16:creationId xmlns:a16="http://schemas.microsoft.com/office/drawing/2014/main" id="{A493950D-C7CB-4157-85DC-638316B5ED09}"/>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2" name="Line 4">
            <a:extLst>
              <a:ext uri="{FF2B5EF4-FFF2-40B4-BE49-F238E27FC236}">
                <a16:creationId xmlns:a16="http://schemas.microsoft.com/office/drawing/2014/main" id="{8702EA69-CECE-4ED6-BBFF-A87E1FEA3DB0}"/>
              </a:ext>
            </a:extLst>
          </p:cNvPr>
          <p:cNvSpPr>
            <a:spLocks noChangeShapeType="1"/>
          </p:cNvSpPr>
          <p:nvPr/>
        </p:nvSpPr>
        <p:spPr bwMode="auto">
          <a:xfrm>
            <a:off x="0" y="1042988"/>
            <a:ext cx="9144000"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 id="2147484957" r:id="rId12"/>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hlink"/>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hlink"/>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chemeClr val="hlink"/>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chemeClr val="hlink"/>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8F77CA-7114-4AB9-B553-9A4109B02B79}"/>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Silver</a:t>
            </a:r>
          </a:p>
        </p:txBody>
      </p:sp>
      <p:sp>
        <p:nvSpPr>
          <p:cNvPr id="3075" name="Rectangle 3">
            <a:extLst>
              <a:ext uri="{FF2B5EF4-FFF2-40B4-BE49-F238E27FC236}">
                <a16:creationId xmlns:a16="http://schemas.microsoft.com/office/drawing/2014/main" id="{01DB4DDA-2C2C-46C7-AB4B-2F75BA7B799A}"/>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6" name="Line 4">
            <a:extLst>
              <a:ext uri="{FF2B5EF4-FFF2-40B4-BE49-F238E27FC236}">
                <a16:creationId xmlns:a16="http://schemas.microsoft.com/office/drawing/2014/main" id="{1360F8B3-A7F3-4ABE-92AF-A3B2F17D5177}"/>
              </a:ext>
            </a:extLst>
          </p:cNvPr>
          <p:cNvSpPr>
            <a:spLocks noChangeShapeType="1"/>
          </p:cNvSpPr>
          <p:nvPr/>
        </p:nvSpPr>
        <p:spPr bwMode="auto">
          <a:xfrm>
            <a:off x="0" y="1042988"/>
            <a:ext cx="9144000" cy="0"/>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 id="2147484969" r:id="rId12"/>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accent2"/>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accent2"/>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chemeClr val="accent2"/>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chemeClr val="accent2"/>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38C1CA1-3901-431A-BFE0-00BFE5CE3969}"/>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Gold</a:t>
            </a:r>
          </a:p>
        </p:txBody>
      </p:sp>
      <p:sp>
        <p:nvSpPr>
          <p:cNvPr id="4099" name="Rectangle 3">
            <a:extLst>
              <a:ext uri="{FF2B5EF4-FFF2-40B4-BE49-F238E27FC236}">
                <a16:creationId xmlns:a16="http://schemas.microsoft.com/office/drawing/2014/main" id="{C2E07EA1-A586-48CD-B2CD-54891A4E03DE}"/>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Line 4">
            <a:extLst>
              <a:ext uri="{FF2B5EF4-FFF2-40B4-BE49-F238E27FC236}">
                <a16:creationId xmlns:a16="http://schemas.microsoft.com/office/drawing/2014/main" id="{3B867DD5-F0D7-4C7D-BAB2-DF1FC9AE4DCD}"/>
              </a:ext>
            </a:extLst>
          </p:cNvPr>
          <p:cNvSpPr>
            <a:spLocks noChangeShapeType="1"/>
          </p:cNvSpPr>
          <p:nvPr/>
        </p:nvSpPr>
        <p:spPr bwMode="auto">
          <a:xfrm>
            <a:off x="0" y="1042988"/>
            <a:ext cx="9144000" cy="0"/>
          </a:xfrm>
          <a:prstGeom prst="line">
            <a:avLst/>
          </a:prstGeom>
          <a:noFill/>
          <a:ln w="1270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chemeClr val="accent1"/>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accent1"/>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chemeClr val="accent1"/>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chemeClr val="accent1"/>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chemeClr val="accent1"/>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DDE578-A7E3-4E13-9D4A-B5FFFA29F610}"/>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Volunteering</a:t>
            </a:r>
          </a:p>
        </p:txBody>
      </p:sp>
      <p:sp>
        <p:nvSpPr>
          <p:cNvPr id="5123" name="Rectangle 3">
            <a:extLst>
              <a:ext uri="{FF2B5EF4-FFF2-40B4-BE49-F238E27FC236}">
                <a16:creationId xmlns:a16="http://schemas.microsoft.com/office/drawing/2014/main" id="{496942B5-5F95-4F4E-9BC6-F364383D79CA}"/>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4" name="Line 7">
            <a:extLst>
              <a:ext uri="{FF2B5EF4-FFF2-40B4-BE49-F238E27FC236}">
                <a16:creationId xmlns:a16="http://schemas.microsoft.com/office/drawing/2014/main" id="{183B6C52-0E38-4470-ACE9-925AE4C507D5}"/>
              </a:ext>
            </a:extLst>
          </p:cNvPr>
          <p:cNvSpPr>
            <a:spLocks noChangeShapeType="1"/>
          </p:cNvSpPr>
          <p:nvPr/>
        </p:nvSpPr>
        <p:spPr bwMode="auto">
          <a:xfrm>
            <a:off x="0" y="1042988"/>
            <a:ext cx="9144000" cy="0"/>
          </a:xfrm>
          <a:prstGeom prst="line">
            <a:avLst/>
          </a:prstGeom>
          <a:noFill/>
          <a:ln w="127000">
            <a:solidFill>
              <a:srgbClr val="E80649"/>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E80649"/>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E80649"/>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E80649"/>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E80649"/>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E80649"/>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E80649"/>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E6C993-90D3-4319-BFD8-AA7D6FFC4224}"/>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Physical</a:t>
            </a:r>
          </a:p>
        </p:txBody>
      </p:sp>
      <p:sp>
        <p:nvSpPr>
          <p:cNvPr id="6147" name="Rectangle 3">
            <a:extLst>
              <a:ext uri="{FF2B5EF4-FFF2-40B4-BE49-F238E27FC236}">
                <a16:creationId xmlns:a16="http://schemas.microsoft.com/office/drawing/2014/main" id="{C7BD6D44-3643-4049-A353-9E702467A37D}"/>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Line 7">
            <a:extLst>
              <a:ext uri="{FF2B5EF4-FFF2-40B4-BE49-F238E27FC236}">
                <a16:creationId xmlns:a16="http://schemas.microsoft.com/office/drawing/2014/main" id="{FE4ECAAE-C80F-4741-A8B8-A64B1609C60E}"/>
              </a:ext>
            </a:extLst>
          </p:cNvPr>
          <p:cNvSpPr>
            <a:spLocks noChangeShapeType="1"/>
          </p:cNvSpPr>
          <p:nvPr/>
        </p:nvSpPr>
        <p:spPr bwMode="auto">
          <a:xfrm>
            <a:off x="0" y="1042988"/>
            <a:ext cx="9144000" cy="0"/>
          </a:xfrm>
          <a:prstGeom prst="line">
            <a:avLst/>
          </a:prstGeom>
          <a:noFill/>
          <a:ln w="127000">
            <a:solidFill>
              <a:srgbClr val="FFC726"/>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FFC726"/>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FFC726"/>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FFC726"/>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FFC726"/>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FFC726"/>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FFC726"/>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F88BB8D-4229-4505-9872-FEC77599A856}"/>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Skills</a:t>
            </a:r>
          </a:p>
        </p:txBody>
      </p:sp>
      <p:sp>
        <p:nvSpPr>
          <p:cNvPr id="7171" name="Rectangle 3">
            <a:extLst>
              <a:ext uri="{FF2B5EF4-FFF2-40B4-BE49-F238E27FC236}">
                <a16:creationId xmlns:a16="http://schemas.microsoft.com/office/drawing/2014/main" id="{2FEC755A-64B1-40FF-A30F-0B1C5F92293B}"/>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Line 7">
            <a:extLst>
              <a:ext uri="{FF2B5EF4-FFF2-40B4-BE49-F238E27FC236}">
                <a16:creationId xmlns:a16="http://schemas.microsoft.com/office/drawing/2014/main" id="{C5144096-74A5-40EF-802C-97FFCCC929F1}"/>
              </a:ext>
            </a:extLst>
          </p:cNvPr>
          <p:cNvSpPr>
            <a:spLocks noChangeShapeType="1"/>
          </p:cNvSpPr>
          <p:nvPr/>
        </p:nvSpPr>
        <p:spPr bwMode="auto">
          <a:xfrm>
            <a:off x="0" y="1042988"/>
            <a:ext cx="9144000" cy="0"/>
          </a:xfrm>
          <a:prstGeom prst="line">
            <a:avLst/>
          </a:prstGeom>
          <a:noFill/>
          <a:ln w="127000">
            <a:solidFill>
              <a:srgbClr val="0082D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004"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0082D1"/>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0082D1"/>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0082D1"/>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0082D1"/>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0082D1"/>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0082D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2D5A965-1E74-4D1D-8952-EE105913A7DA}"/>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Expedition</a:t>
            </a:r>
          </a:p>
        </p:txBody>
      </p:sp>
      <p:sp>
        <p:nvSpPr>
          <p:cNvPr id="8195" name="Rectangle 3">
            <a:extLst>
              <a:ext uri="{FF2B5EF4-FFF2-40B4-BE49-F238E27FC236}">
                <a16:creationId xmlns:a16="http://schemas.microsoft.com/office/drawing/2014/main" id="{5B235C6E-04F2-4DA4-A21E-00F5770D9BD4}"/>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Line 7">
            <a:extLst>
              <a:ext uri="{FF2B5EF4-FFF2-40B4-BE49-F238E27FC236}">
                <a16:creationId xmlns:a16="http://schemas.microsoft.com/office/drawing/2014/main" id="{AFEE82F4-6E92-443C-97D1-48AAD67C3C42}"/>
              </a:ext>
            </a:extLst>
          </p:cNvPr>
          <p:cNvSpPr>
            <a:spLocks noChangeShapeType="1"/>
          </p:cNvSpPr>
          <p:nvPr/>
        </p:nvSpPr>
        <p:spPr bwMode="auto">
          <a:xfrm>
            <a:off x="0" y="1042988"/>
            <a:ext cx="9144000" cy="0"/>
          </a:xfrm>
          <a:prstGeom prst="line">
            <a:avLst/>
          </a:prstGeom>
          <a:noFill/>
          <a:ln w="127000">
            <a:solidFill>
              <a:srgbClr val="76B9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ctr" rtl="0" eaLnBrk="0" fontAlgn="base" hangingPunct="0">
        <a:spcBef>
          <a:spcPct val="0"/>
        </a:spcBef>
        <a:spcAft>
          <a:spcPct val="0"/>
        </a:spcAft>
        <a:defRPr sz="3200">
          <a:solidFill>
            <a:srgbClr val="000000"/>
          </a:solidFill>
          <a:latin typeface="+mn-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76B900"/>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76B900"/>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76B900"/>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76B900"/>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76B900"/>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76B9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CB0B8E6-7FE9-4DF5-BCCE-F0C87015B552}"/>
              </a:ext>
            </a:extLst>
          </p:cNvPr>
          <p:cNvSpPr>
            <a:spLocks noGrp="1" noChangeArrowheads="1"/>
          </p:cNvSpPr>
          <p:nvPr>
            <p:ph type="title"/>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Residential</a:t>
            </a:r>
          </a:p>
        </p:txBody>
      </p:sp>
      <p:sp>
        <p:nvSpPr>
          <p:cNvPr id="9219" name="Rectangle 3">
            <a:extLst>
              <a:ext uri="{FF2B5EF4-FFF2-40B4-BE49-F238E27FC236}">
                <a16:creationId xmlns:a16="http://schemas.microsoft.com/office/drawing/2014/main" id="{48CD0174-2A4A-4D34-8A31-050CE501D10A}"/>
              </a:ext>
            </a:extLst>
          </p:cNvPr>
          <p:cNvSpPr>
            <a:spLocks noGrp="1" noChangeArrowheads="1"/>
          </p:cNvSpPr>
          <p:nvPr>
            <p:ph type="body" idx="1"/>
          </p:nvPr>
        </p:nvSpPr>
        <p:spPr bwMode="auto">
          <a:xfrm>
            <a:off x="250825" y="1258888"/>
            <a:ext cx="864235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0" name="Line 7">
            <a:extLst>
              <a:ext uri="{FF2B5EF4-FFF2-40B4-BE49-F238E27FC236}">
                <a16:creationId xmlns:a16="http://schemas.microsoft.com/office/drawing/2014/main" id="{EE34FDD4-9EA1-49E1-B742-114B1CD499AF}"/>
              </a:ext>
            </a:extLst>
          </p:cNvPr>
          <p:cNvSpPr>
            <a:spLocks noChangeShapeType="1"/>
          </p:cNvSpPr>
          <p:nvPr/>
        </p:nvSpPr>
        <p:spPr bwMode="auto">
          <a:xfrm>
            <a:off x="0" y="1042988"/>
            <a:ext cx="9144000" cy="0"/>
          </a:xfrm>
          <a:prstGeom prst="line">
            <a:avLst/>
          </a:prstGeom>
          <a:noFill/>
          <a:ln w="127000">
            <a:solidFill>
              <a:srgbClr val="831FB5"/>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txStyles>
    <p:titleStyle>
      <a:lvl1pPr algn="ctr" rtl="0" eaLnBrk="0" fontAlgn="base" hangingPunct="0">
        <a:spcBef>
          <a:spcPct val="0"/>
        </a:spcBef>
        <a:spcAft>
          <a:spcPct val="0"/>
        </a:spcAft>
        <a:defRPr sz="3200">
          <a:solidFill>
            <a:srgbClr val="000000"/>
          </a:solidFill>
          <a:latin typeface="+mj-lt"/>
          <a:ea typeface="MS PGothic" pitchFamily="34" charset="-128"/>
          <a:cs typeface="ＭＳ Ｐゴシック" charset="-128"/>
        </a:defRPr>
      </a:lvl1pPr>
      <a:lvl2pPr algn="ctr" rtl="0" eaLnBrk="0" fontAlgn="base" hangingPunct="0">
        <a:spcBef>
          <a:spcPct val="0"/>
        </a:spcBef>
        <a:spcAft>
          <a:spcPct val="0"/>
        </a:spcAft>
        <a:defRPr sz="3200">
          <a:solidFill>
            <a:srgbClr val="000000"/>
          </a:solidFill>
          <a:latin typeface="Georgia" charset="0"/>
          <a:ea typeface="MS PGothic" pitchFamily="34" charset="-128"/>
          <a:cs typeface="ＭＳ Ｐゴシック" charset="-128"/>
        </a:defRPr>
      </a:lvl2pPr>
      <a:lvl3pPr algn="ctr" rtl="0" eaLnBrk="0" fontAlgn="base" hangingPunct="0">
        <a:spcBef>
          <a:spcPct val="0"/>
        </a:spcBef>
        <a:spcAft>
          <a:spcPct val="0"/>
        </a:spcAft>
        <a:defRPr sz="3200">
          <a:solidFill>
            <a:srgbClr val="000000"/>
          </a:solidFill>
          <a:latin typeface="Georgia" charset="0"/>
          <a:ea typeface="MS PGothic" pitchFamily="34" charset="-128"/>
          <a:cs typeface="ＭＳ Ｐゴシック" charset="-128"/>
        </a:defRPr>
      </a:lvl3pPr>
      <a:lvl4pPr algn="ctr" rtl="0" eaLnBrk="0" fontAlgn="base" hangingPunct="0">
        <a:spcBef>
          <a:spcPct val="0"/>
        </a:spcBef>
        <a:spcAft>
          <a:spcPct val="0"/>
        </a:spcAft>
        <a:defRPr sz="3200">
          <a:solidFill>
            <a:srgbClr val="000000"/>
          </a:solidFill>
          <a:latin typeface="Georgia" charset="0"/>
          <a:ea typeface="MS PGothic" pitchFamily="34" charset="-128"/>
          <a:cs typeface="ＭＳ Ｐゴシック" charset="-128"/>
        </a:defRPr>
      </a:lvl4pPr>
      <a:lvl5pPr algn="ctr" rtl="0" eaLnBrk="0" fontAlgn="base" hangingPunct="0">
        <a:spcBef>
          <a:spcPct val="0"/>
        </a:spcBef>
        <a:spcAft>
          <a:spcPct val="0"/>
        </a:spcAft>
        <a:defRPr sz="3200">
          <a:solidFill>
            <a:srgbClr val="000000"/>
          </a:solidFill>
          <a:latin typeface="Georgia" charset="0"/>
          <a:ea typeface="MS PGothic" pitchFamily="34" charset="-128"/>
          <a:cs typeface="ＭＳ Ｐゴシック" charset="-128"/>
        </a:defRPr>
      </a:lvl5pPr>
      <a:lvl6pPr marL="457200" algn="ctr" rtl="0" fontAlgn="base">
        <a:spcBef>
          <a:spcPct val="0"/>
        </a:spcBef>
        <a:spcAft>
          <a:spcPct val="0"/>
        </a:spcAft>
        <a:defRPr sz="3200">
          <a:solidFill>
            <a:schemeClr val="tx1"/>
          </a:solidFill>
          <a:latin typeface="Georgia" charset="0"/>
        </a:defRPr>
      </a:lvl6pPr>
      <a:lvl7pPr marL="914400" algn="ctr" rtl="0" fontAlgn="base">
        <a:spcBef>
          <a:spcPct val="0"/>
        </a:spcBef>
        <a:spcAft>
          <a:spcPct val="0"/>
        </a:spcAft>
        <a:defRPr sz="3200">
          <a:solidFill>
            <a:schemeClr val="tx1"/>
          </a:solidFill>
          <a:latin typeface="Georgia" charset="0"/>
        </a:defRPr>
      </a:lvl7pPr>
      <a:lvl8pPr marL="1371600" algn="ctr" rtl="0" fontAlgn="base">
        <a:spcBef>
          <a:spcPct val="0"/>
        </a:spcBef>
        <a:spcAft>
          <a:spcPct val="0"/>
        </a:spcAft>
        <a:defRPr sz="3200">
          <a:solidFill>
            <a:schemeClr val="tx1"/>
          </a:solidFill>
          <a:latin typeface="Georgia" charset="0"/>
        </a:defRPr>
      </a:lvl8pPr>
      <a:lvl9pPr marL="1828800" algn="ctr" rtl="0" fontAlgn="base">
        <a:spcBef>
          <a:spcPct val="0"/>
        </a:spcBef>
        <a:spcAft>
          <a:spcPct val="0"/>
        </a:spcAft>
        <a:defRPr sz="3200">
          <a:solidFill>
            <a:schemeClr val="tx1"/>
          </a:solidFill>
          <a:latin typeface="Georgia" charset="0"/>
        </a:defRPr>
      </a:lvl9pPr>
    </p:titleStyle>
    <p:bodyStyle>
      <a:lvl1pPr marL="342900" indent="-342900" algn="l" rtl="0" eaLnBrk="0" fontAlgn="base" hangingPunct="0">
        <a:spcBef>
          <a:spcPct val="20000"/>
        </a:spcBef>
        <a:spcAft>
          <a:spcPct val="0"/>
        </a:spcAft>
        <a:buClr>
          <a:srgbClr val="831FB5"/>
        </a:buClr>
        <a:buChar char="•"/>
        <a:defRPr sz="2800">
          <a:solidFill>
            <a:srgbClr val="000000"/>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831FB5"/>
        </a:buClr>
        <a:buChar char="–"/>
        <a:defRPr sz="26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831FB5"/>
        </a:buClr>
        <a:buChar char="•"/>
        <a:defRPr sz="2400">
          <a:solidFill>
            <a:srgbClr val="000000"/>
          </a:solidFill>
          <a:latin typeface="+mn-lt"/>
          <a:ea typeface="MS PGothic" pitchFamily="34" charset="-128"/>
        </a:defRPr>
      </a:lvl3pPr>
      <a:lvl4pPr marL="1600200" indent="-228600" algn="l" rtl="0" eaLnBrk="0" fontAlgn="base" hangingPunct="0">
        <a:spcBef>
          <a:spcPct val="20000"/>
        </a:spcBef>
        <a:spcAft>
          <a:spcPct val="0"/>
        </a:spcAft>
        <a:buClr>
          <a:srgbClr val="831FB5"/>
        </a:buClr>
        <a:buChar char="–"/>
        <a:defRPr sz="2000">
          <a:solidFill>
            <a:srgbClr val="000000"/>
          </a:solidFill>
          <a:latin typeface="+mn-lt"/>
          <a:ea typeface="MS PGothic" pitchFamily="34" charset="-128"/>
        </a:defRPr>
      </a:lvl4pPr>
      <a:lvl5pPr marL="2057400" indent="-228600" algn="l" rtl="0" eaLnBrk="0" fontAlgn="base" hangingPunct="0">
        <a:spcBef>
          <a:spcPct val="20000"/>
        </a:spcBef>
        <a:spcAft>
          <a:spcPct val="0"/>
        </a:spcAft>
        <a:buClr>
          <a:srgbClr val="831FB5"/>
        </a:buClr>
        <a:buChar char="»"/>
        <a:defRPr sz="2000">
          <a:solidFill>
            <a:srgbClr val="000000"/>
          </a:solidFill>
          <a:latin typeface="+mn-lt"/>
          <a:ea typeface="MS PGothic" pitchFamily="34" charset="-128"/>
        </a:defRPr>
      </a:lvl5pPr>
      <a:lvl6pPr marL="25146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831FB5"/>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www.dofe.org/en/content/cms/Doing_your_DofE/What_is_a_DofE_prog/Levels/Bronze/Bronze.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8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9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hyperlink" Target="http://www.dofe.org/" TargetMode="External"/><Relationship Id="rId2" Type="http://schemas.openxmlformats.org/officeDocument/2006/relationships/hyperlink" Target="mailto:dofe@sirgrahambalfour.staffs.sch.uk" TargetMode="External"/><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56AAB6D-6F66-4998-A97A-B2463A12AF6A}"/>
              </a:ext>
            </a:extLst>
          </p:cNvPr>
          <p:cNvSpPr>
            <a:spLocks noGrp="1" noChangeArrowheads="1"/>
          </p:cNvSpPr>
          <p:nvPr>
            <p:ph type="ctrTitle" idx="4294967295"/>
          </p:nvPr>
        </p:nvSpPr>
        <p:spPr>
          <a:xfrm>
            <a:off x="468313" y="4292600"/>
            <a:ext cx="7772400" cy="1800225"/>
          </a:xfrm>
        </p:spPr>
        <p:txBody>
          <a:bodyPr/>
          <a:lstStyle/>
          <a:p>
            <a:pPr eaLnBrk="1" hangingPunct="1"/>
            <a:r>
              <a:rPr lang="en-GB" altLang="en-US"/>
              <a:t>What is the DofE?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60D2A2B-C3A3-4DE3-8B65-C348268F9294}"/>
              </a:ext>
            </a:extLst>
          </p:cNvPr>
          <p:cNvSpPr>
            <a:spLocks noGrp="1" noChangeArrowheads="1"/>
          </p:cNvSpPr>
          <p:nvPr>
            <p:ph type="title"/>
          </p:nvPr>
        </p:nvSpPr>
        <p:spPr/>
        <p:txBody>
          <a:bodyPr/>
          <a:lstStyle/>
          <a:p>
            <a:pPr eaLnBrk="1" hangingPunct="1"/>
            <a:r>
              <a:rPr lang="en-GB" altLang="en-US"/>
              <a:t>Starting the next level</a:t>
            </a:r>
          </a:p>
        </p:txBody>
      </p:sp>
      <p:sp>
        <p:nvSpPr>
          <p:cNvPr id="32771" name="Rectangle 3">
            <a:extLst>
              <a:ext uri="{FF2B5EF4-FFF2-40B4-BE49-F238E27FC236}">
                <a16:creationId xmlns:a16="http://schemas.microsoft.com/office/drawing/2014/main" id="{B990116C-D598-4A38-864F-2A1C62A0D9A3}"/>
              </a:ext>
            </a:extLst>
          </p:cNvPr>
          <p:cNvSpPr>
            <a:spLocks noGrp="1" noChangeArrowheads="1"/>
          </p:cNvSpPr>
          <p:nvPr>
            <p:ph type="body" idx="1"/>
          </p:nvPr>
        </p:nvSpPr>
        <p:spPr>
          <a:xfrm>
            <a:off x="250825" y="1258888"/>
            <a:ext cx="8642350" cy="2098675"/>
          </a:xfrm>
        </p:spPr>
        <p:txBody>
          <a:bodyPr/>
          <a:lstStyle/>
          <a:p>
            <a:pPr marL="0" indent="0" eaLnBrk="1" hangingPunct="1">
              <a:buFontTx/>
              <a:buNone/>
            </a:pPr>
            <a:r>
              <a:rPr lang="en-GB" altLang="en-US"/>
              <a:t>You should achieve your Award before you start on the next level.</a:t>
            </a:r>
          </a:p>
          <a:p>
            <a:pPr marL="0" indent="0" eaLnBrk="1" hangingPunct="1">
              <a:buFontTx/>
              <a:buNone/>
            </a:pPr>
            <a:endParaRPr lang="en-GB" altLang="en-US"/>
          </a:p>
          <a:p>
            <a:pPr marL="0" indent="0" eaLnBrk="1" hangingPunct="1">
              <a:buFontTx/>
              <a:buNone/>
            </a:pPr>
            <a:r>
              <a:rPr lang="en-GB" altLang="en-US"/>
              <a:t>You may start on a section of the next level if you:</a:t>
            </a:r>
          </a:p>
          <a:p>
            <a:pPr marL="0" indent="0" eaLnBrk="1" hangingPunct="1">
              <a:buFontTx/>
              <a:buNone/>
            </a:pPr>
            <a:endParaRPr lang="en-GB" altLang="en-US"/>
          </a:p>
        </p:txBody>
      </p:sp>
      <p:sp>
        <p:nvSpPr>
          <p:cNvPr id="32772" name="Text Box 4">
            <a:extLst>
              <a:ext uri="{FF2B5EF4-FFF2-40B4-BE49-F238E27FC236}">
                <a16:creationId xmlns:a16="http://schemas.microsoft.com/office/drawing/2014/main" id="{1A6E6750-27E6-497D-9A88-0B07AA9FD7A3}"/>
              </a:ext>
            </a:extLst>
          </p:cNvPr>
          <p:cNvSpPr txBox="1">
            <a:spLocks noChangeArrowheads="1"/>
          </p:cNvSpPr>
          <p:nvPr/>
        </p:nvSpPr>
        <p:spPr bwMode="auto">
          <a:xfrm>
            <a:off x="250825" y="3748088"/>
            <a:ext cx="87137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eaLnBrk="1" hangingPunct="1"/>
            <a:r>
              <a:rPr lang="en-GB" altLang="en-US"/>
              <a:t>Have reached the minimum age of entry.</a:t>
            </a:r>
          </a:p>
          <a:p>
            <a:pPr eaLnBrk="1" hangingPunct="1"/>
            <a:r>
              <a:rPr lang="en-GB" altLang="en-US"/>
              <a:t>Obtain a Participation Place for this level.</a:t>
            </a:r>
          </a:p>
          <a:p>
            <a:pPr eaLnBrk="1" hangingPunct="1"/>
            <a:r>
              <a:rPr lang="en-GB" altLang="en-US"/>
              <a:t>Have completed that section of the previous Award.</a:t>
            </a:r>
          </a:p>
          <a:p>
            <a:pPr eaLnBrk="1" hangingPunct="1"/>
            <a:r>
              <a:rPr lang="en-GB" altLang="en-US"/>
              <a:t>Are not working on all three levels at the same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5B285BF-AE9C-4156-A509-29C91FC3620E}"/>
              </a:ext>
            </a:extLst>
          </p:cNvPr>
          <p:cNvSpPr>
            <a:spLocks noGrp="1" noChangeArrowheads="1"/>
          </p:cNvSpPr>
          <p:nvPr>
            <p:ph type="title"/>
          </p:nvPr>
        </p:nvSpPr>
        <p:spPr/>
        <p:txBody>
          <a:bodyPr/>
          <a:lstStyle/>
          <a:p>
            <a:pPr eaLnBrk="1" hangingPunct="1"/>
            <a:br>
              <a:rPr lang="en-GB" altLang="en-US"/>
            </a:br>
            <a:r>
              <a:rPr lang="en-GB" altLang="en-US"/>
              <a:t>The steps for the sections</a:t>
            </a:r>
          </a:p>
        </p:txBody>
      </p:sp>
      <p:sp>
        <p:nvSpPr>
          <p:cNvPr id="34819" name="Text Box 4">
            <a:extLst>
              <a:ext uri="{FF2B5EF4-FFF2-40B4-BE49-F238E27FC236}">
                <a16:creationId xmlns:a16="http://schemas.microsoft.com/office/drawing/2014/main" id="{30AD0A6A-5B7F-4A80-8F29-E7DBCA2A5ABC}"/>
              </a:ext>
            </a:extLst>
          </p:cNvPr>
          <p:cNvSpPr txBox="1">
            <a:spLocks noChangeArrowheads="1"/>
          </p:cNvSpPr>
          <p:nvPr/>
        </p:nvSpPr>
        <p:spPr bwMode="auto">
          <a:xfrm>
            <a:off x="2771775" y="1628775"/>
            <a:ext cx="3598863"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GB" altLang="en-US"/>
              <a:t>Preparation</a:t>
            </a:r>
          </a:p>
        </p:txBody>
      </p:sp>
      <p:sp>
        <p:nvSpPr>
          <p:cNvPr id="34820" name="Text Box 5">
            <a:extLst>
              <a:ext uri="{FF2B5EF4-FFF2-40B4-BE49-F238E27FC236}">
                <a16:creationId xmlns:a16="http://schemas.microsoft.com/office/drawing/2014/main" id="{55936145-64C7-4BD5-9121-18DA0AD07695}"/>
              </a:ext>
            </a:extLst>
          </p:cNvPr>
          <p:cNvSpPr txBox="1">
            <a:spLocks noChangeArrowheads="1"/>
          </p:cNvSpPr>
          <p:nvPr/>
        </p:nvSpPr>
        <p:spPr bwMode="auto">
          <a:xfrm>
            <a:off x="2771775" y="2781300"/>
            <a:ext cx="3598863"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GB" altLang="en-US"/>
              <a:t>Training</a:t>
            </a:r>
          </a:p>
        </p:txBody>
      </p:sp>
      <p:sp>
        <p:nvSpPr>
          <p:cNvPr id="34821" name="Text Box 6">
            <a:extLst>
              <a:ext uri="{FF2B5EF4-FFF2-40B4-BE49-F238E27FC236}">
                <a16:creationId xmlns:a16="http://schemas.microsoft.com/office/drawing/2014/main" id="{860DDE64-F93C-413C-9B43-D56F1574B94B}"/>
              </a:ext>
            </a:extLst>
          </p:cNvPr>
          <p:cNvSpPr txBox="1">
            <a:spLocks noChangeArrowheads="1"/>
          </p:cNvSpPr>
          <p:nvPr/>
        </p:nvSpPr>
        <p:spPr bwMode="auto">
          <a:xfrm>
            <a:off x="2771775" y="3932238"/>
            <a:ext cx="3598863"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GB" altLang="en-US"/>
              <a:t>Activity</a:t>
            </a:r>
          </a:p>
        </p:txBody>
      </p:sp>
      <p:sp>
        <p:nvSpPr>
          <p:cNvPr id="34822" name="Text Box 7">
            <a:extLst>
              <a:ext uri="{FF2B5EF4-FFF2-40B4-BE49-F238E27FC236}">
                <a16:creationId xmlns:a16="http://schemas.microsoft.com/office/drawing/2014/main" id="{399A0345-1B07-4382-8E54-65D6D951A51B}"/>
              </a:ext>
            </a:extLst>
          </p:cNvPr>
          <p:cNvSpPr txBox="1">
            <a:spLocks noChangeArrowheads="1"/>
          </p:cNvSpPr>
          <p:nvPr/>
        </p:nvSpPr>
        <p:spPr bwMode="auto">
          <a:xfrm>
            <a:off x="2771775" y="5084763"/>
            <a:ext cx="3598863"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GB" altLang="en-US"/>
              <a:t>Assessment</a:t>
            </a:r>
          </a:p>
        </p:txBody>
      </p:sp>
      <p:sp>
        <p:nvSpPr>
          <p:cNvPr id="34823" name="Line 12">
            <a:extLst>
              <a:ext uri="{FF2B5EF4-FFF2-40B4-BE49-F238E27FC236}">
                <a16:creationId xmlns:a16="http://schemas.microsoft.com/office/drawing/2014/main" id="{394ABA90-B860-41FC-8088-8B74C588C8F5}"/>
              </a:ext>
            </a:extLst>
          </p:cNvPr>
          <p:cNvSpPr>
            <a:spLocks noChangeShapeType="1"/>
          </p:cNvSpPr>
          <p:nvPr/>
        </p:nvSpPr>
        <p:spPr bwMode="auto">
          <a:xfrm>
            <a:off x="4572000" y="45085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24" name="Line 13">
            <a:extLst>
              <a:ext uri="{FF2B5EF4-FFF2-40B4-BE49-F238E27FC236}">
                <a16:creationId xmlns:a16="http://schemas.microsoft.com/office/drawing/2014/main" id="{B910ABBA-B8E6-4BA6-AB9F-B7B70A7812E8}"/>
              </a:ext>
            </a:extLst>
          </p:cNvPr>
          <p:cNvSpPr>
            <a:spLocks noChangeShapeType="1"/>
          </p:cNvSpPr>
          <p:nvPr/>
        </p:nvSpPr>
        <p:spPr bwMode="auto">
          <a:xfrm>
            <a:off x="4572000" y="3357563"/>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25" name="Line 14">
            <a:extLst>
              <a:ext uri="{FF2B5EF4-FFF2-40B4-BE49-F238E27FC236}">
                <a16:creationId xmlns:a16="http://schemas.microsoft.com/office/drawing/2014/main" id="{1073F0FE-E65A-4340-B97F-0F6000D813E0}"/>
              </a:ext>
            </a:extLst>
          </p:cNvPr>
          <p:cNvSpPr>
            <a:spLocks noChangeShapeType="1"/>
          </p:cNvSpPr>
          <p:nvPr/>
        </p:nvSpPr>
        <p:spPr bwMode="auto">
          <a:xfrm>
            <a:off x="4572000" y="2205038"/>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E26CFD3-5195-4074-B2D8-67937336CFA9}"/>
              </a:ext>
            </a:extLst>
          </p:cNvPr>
          <p:cNvSpPr>
            <a:spLocks noGrp="1" noChangeArrowheads="1"/>
          </p:cNvSpPr>
          <p:nvPr>
            <p:ph type="title"/>
          </p:nvPr>
        </p:nvSpPr>
        <p:spPr/>
        <p:txBody>
          <a:bodyPr/>
          <a:lstStyle/>
          <a:p>
            <a:pPr algn="r" eaLnBrk="1" hangingPunct="1"/>
            <a:br>
              <a:rPr lang="en-GB" altLang="en-US"/>
            </a:br>
            <a:r>
              <a:rPr lang="en-GB" altLang="en-US" b="1"/>
              <a:t>Volunteering</a:t>
            </a:r>
          </a:p>
        </p:txBody>
      </p:sp>
      <p:sp>
        <p:nvSpPr>
          <p:cNvPr id="36867" name="Rectangle 3">
            <a:extLst>
              <a:ext uri="{FF2B5EF4-FFF2-40B4-BE49-F238E27FC236}">
                <a16:creationId xmlns:a16="http://schemas.microsoft.com/office/drawing/2014/main" id="{4AD82E42-8FB9-4A9C-A2EB-BC8C3FD1A80A}"/>
              </a:ext>
            </a:extLst>
          </p:cNvPr>
          <p:cNvSpPr>
            <a:spLocks noGrp="1" noChangeArrowheads="1"/>
          </p:cNvSpPr>
          <p:nvPr>
            <p:ph type="body" idx="1"/>
          </p:nvPr>
        </p:nvSpPr>
        <p:spPr>
          <a:xfrm>
            <a:off x="250825" y="1258888"/>
            <a:ext cx="5041900" cy="5589587"/>
          </a:xfrm>
        </p:spPr>
        <p:txBody>
          <a:bodyPr/>
          <a:lstStyle/>
          <a:p>
            <a:pPr eaLnBrk="1" hangingPunct="1">
              <a:buFontTx/>
              <a:buNone/>
            </a:pPr>
            <a:r>
              <a:rPr lang="en-GB" altLang="en-US" b="1"/>
              <a:t>Aim</a:t>
            </a:r>
          </a:p>
          <a:p>
            <a:pPr eaLnBrk="1" hangingPunct="1"/>
            <a:r>
              <a:rPr lang="en-GB" altLang="en-US"/>
              <a:t>To inspire young people to make a difference within their communities or to an individual’s life and develop compassion by giving service to others.</a:t>
            </a:r>
          </a:p>
        </p:txBody>
      </p:sp>
      <p:pic>
        <p:nvPicPr>
          <p:cNvPr id="36868" name="Picture 4" descr="prev48">
            <a:extLst>
              <a:ext uri="{FF2B5EF4-FFF2-40B4-BE49-F238E27FC236}">
                <a16:creationId xmlns:a16="http://schemas.microsoft.com/office/drawing/2014/main" id="{64E4D3B0-8B8B-4C10-B36D-79A4DD675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403350"/>
            <a:ext cx="36528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6533511-1FA8-44B2-8C89-041830D1A92E}"/>
              </a:ext>
            </a:extLst>
          </p:cNvPr>
          <p:cNvSpPr>
            <a:spLocks noGrp="1" noChangeArrowheads="1"/>
          </p:cNvSpPr>
          <p:nvPr>
            <p:ph type="title"/>
          </p:nvPr>
        </p:nvSpPr>
        <p:spPr/>
        <p:txBody>
          <a:bodyPr/>
          <a:lstStyle/>
          <a:p>
            <a:pPr algn="r" eaLnBrk="1" hangingPunct="1"/>
            <a:br>
              <a:rPr lang="en-GB" altLang="en-US"/>
            </a:br>
            <a:r>
              <a:rPr lang="en-GB" altLang="en-US" b="1"/>
              <a:t>Benefits</a:t>
            </a:r>
          </a:p>
        </p:txBody>
      </p:sp>
      <p:sp>
        <p:nvSpPr>
          <p:cNvPr id="38915" name="Rectangle 3">
            <a:extLst>
              <a:ext uri="{FF2B5EF4-FFF2-40B4-BE49-F238E27FC236}">
                <a16:creationId xmlns:a16="http://schemas.microsoft.com/office/drawing/2014/main" id="{3E1BD6A0-FFFE-45A7-A9AE-A991B99CCE7A}"/>
              </a:ext>
            </a:extLst>
          </p:cNvPr>
          <p:cNvSpPr>
            <a:spLocks noGrp="1" noChangeArrowheads="1"/>
          </p:cNvSpPr>
          <p:nvPr>
            <p:ph type="body" idx="1"/>
          </p:nvPr>
        </p:nvSpPr>
        <p:spPr/>
        <p:txBody>
          <a:bodyPr/>
          <a:lstStyle/>
          <a:p>
            <a:pPr eaLnBrk="1" hangingPunct="1"/>
            <a:r>
              <a:rPr lang="en-GB" altLang="en-US"/>
              <a:t>Learn about their community and feel a sense of belonging and purpose.</a:t>
            </a:r>
          </a:p>
          <a:p>
            <a:pPr eaLnBrk="1" hangingPunct="1"/>
            <a:r>
              <a:rPr lang="en-GB" altLang="en-US"/>
              <a:t>Learn to take responsibility for their communities and their own actions.</a:t>
            </a:r>
          </a:p>
          <a:p>
            <a:pPr eaLnBrk="1" hangingPunct="1"/>
            <a:r>
              <a:rPr lang="en-GB" altLang="en-US"/>
              <a:t>Build new relationships.</a:t>
            </a:r>
          </a:p>
          <a:p>
            <a:pPr eaLnBrk="1" hangingPunct="1"/>
            <a:r>
              <a:rPr lang="en-GB" altLang="en-US"/>
              <a:t>Further understand their own strengths and weaknesses.</a:t>
            </a:r>
          </a:p>
          <a:p>
            <a:pPr eaLnBrk="1" hangingPunct="1"/>
            <a:r>
              <a:rPr lang="en-GB" altLang="en-US"/>
              <a:t>Develop teamwork and leaderships skills.</a:t>
            </a:r>
          </a:p>
          <a:p>
            <a:pPr eaLnBrk="1" hangingPunct="1"/>
            <a:r>
              <a:rPr lang="en-GB" altLang="en-US"/>
              <a:t>Trust others and be trusted.</a:t>
            </a:r>
          </a:p>
          <a:p>
            <a:pPr eaLnBrk="1" hangingPunct="1"/>
            <a:r>
              <a:rPr lang="en-GB" altLang="en-US"/>
              <a:t>Enjoy new adventures.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50F7EB-AB6A-4025-A2C4-6AAD15AA4A4C}"/>
              </a:ext>
            </a:extLst>
          </p:cNvPr>
          <p:cNvSpPr>
            <a:spLocks noGrp="1" noChangeArrowheads="1"/>
          </p:cNvSpPr>
          <p:nvPr>
            <p:ph type="title"/>
          </p:nvPr>
        </p:nvSpPr>
        <p:spPr/>
        <p:txBody>
          <a:bodyPr/>
          <a:lstStyle/>
          <a:p>
            <a:pPr algn="r" eaLnBrk="1" hangingPunct="1"/>
            <a:br>
              <a:rPr lang="en-GB" altLang="en-US"/>
            </a:br>
            <a:r>
              <a:rPr lang="en-GB" altLang="en-US" b="1"/>
              <a:t>What is required?</a:t>
            </a:r>
          </a:p>
        </p:txBody>
      </p:sp>
      <p:sp>
        <p:nvSpPr>
          <p:cNvPr id="40963" name="Rectangle 3">
            <a:extLst>
              <a:ext uri="{FF2B5EF4-FFF2-40B4-BE49-F238E27FC236}">
                <a16:creationId xmlns:a16="http://schemas.microsoft.com/office/drawing/2014/main" id="{A3312D09-8C64-41B8-880A-4A860696C467}"/>
              </a:ext>
            </a:extLst>
          </p:cNvPr>
          <p:cNvSpPr>
            <a:spLocks noGrp="1" noChangeArrowheads="1"/>
          </p:cNvSpPr>
          <p:nvPr>
            <p:ph type="body" idx="1"/>
          </p:nvPr>
        </p:nvSpPr>
        <p:spPr>
          <a:xfrm>
            <a:off x="250825" y="1268413"/>
            <a:ext cx="8642350" cy="5580062"/>
          </a:xfrm>
        </p:spPr>
        <p:txBody>
          <a:bodyPr/>
          <a:lstStyle/>
          <a:p>
            <a:pPr marL="358775" indent="-358775" eaLnBrk="1" hangingPunct="1">
              <a:tabLst>
                <a:tab pos="803275" algn="l"/>
              </a:tabLst>
            </a:pPr>
            <a:r>
              <a:rPr lang="en-GB" altLang="en-US"/>
              <a:t>Volunteering is simple. It’s about choosing to give time to something useful, without getting paid.</a:t>
            </a:r>
          </a:p>
          <a:p>
            <a:pPr marL="358775" indent="-358775" eaLnBrk="1" hangingPunct="1">
              <a:tabLst>
                <a:tab pos="803275" algn="l"/>
              </a:tabLst>
            </a:pPr>
            <a:r>
              <a:rPr lang="en-GB" altLang="en-US"/>
              <a:t>Team volunteering can be beneficial to you and to the project you choose.</a:t>
            </a:r>
          </a:p>
          <a:p>
            <a:pPr marL="358775" indent="-358775" eaLnBrk="1" hangingPunct="1">
              <a:tabLst>
                <a:tab pos="803275" algn="l"/>
              </a:tabLst>
            </a:pPr>
            <a:r>
              <a:rPr lang="en-GB" altLang="en-US"/>
              <a:t>At least 3/4 of the activity needs to be practical volunteering, so only a 1/4 can be training.</a:t>
            </a:r>
          </a:p>
          <a:p>
            <a:pPr marL="358775" indent="-358775" eaLnBrk="1" hangingPunct="1">
              <a:tabLst>
                <a:tab pos="803275" algn="l"/>
              </a:tabLst>
            </a:pPr>
            <a:r>
              <a:rPr lang="en-GB" altLang="en-US"/>
              <a:t>Training courses, therefore, must either:</a:t>
            </a:r>
          </a:p>
          <a:p>
            <a:pPr marL="803275" lvl="1" indent="-265113" eaLnBrk="1" hangingPunct="1">
              <a:tabLst>
                <a:tab pos="803275" algn="l"/>
              </a:tabLst>
            </a:pPr>
            <a:r>
              <a:rPr lang="en-GB" altLang="en-US"/>
              <a:t>Change their content to include practical volunteering e.g. raising awareness of the project.</a:t>
            </a:r>
          </a:p>
          <a:p>
            <a:pPr marL="803275" lvl="1" indent="-265113" eaLnBrk="1" hangingPunct="1">
              <a:tabLst>
                <a:tab pos="803275" algn="l"/>
              </a:tabLst>
            </a:pPr>
            <a:r>
              <a:rPr lang="en-GB" altLang="en-US"/>
              <a:t>Count towards the Skills section – e.g. Life </a:t>
            </a:r>
            <a:br>
              <a:rPr lang="en-GB" altLang="en-US"/>
            </a:br>
            <a:r>
              <a:rPr lang="en-GB" altLang="en-US"/>
              <a:t>skills category.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3AE65A3-4328-43F7-B92A-F5E9EBA74C59}"/>
              </a:ext>
            </a:extLst>
          </p:cNvPr>
          <p:cNvSpPr>
            <a:spLocks noGrp="1" noChangeArrowheads="1"/>
          </p:cNvSpPr>
          <p:nvPr>
            <p:ph type="title"/>
          </p:nvPr>
        </p:nvSpPr>
        <p:spPr/>
        <p:txBody>
          <a:bodyPr/>
          <a:lstStyle/>
          <a:p>
            <a:pPr algn="r" eaLnBrk="1" hangingPunct="1"/>
            <a:br>
              <a:rPr lang="en-GB" altLang="en-US"/>
            </a:br>
            <a:r>
              <a:rPr lang="en-GB" altLang="en-US" b="1"/>
              <a:t>Volunteering categories</a:t>
            </a:r>
          </a:p>
        </p:txBody>
      </p:sp>
      <p:sp>
        <p:nvSpPr>
          <p:cNvPr id="43011" name="Rectangle 65">
            <a:extLst>
              <a:ext uri="{FF2B5EF4-FFF2-40B4-BE49-F238E27FC236}">
                <a16:creationId xmlns:a16="http://schemas.microsoft.com/office/drawing/2014/main" id="{4FE1AB95-C312-4661-B9EC-D3FD1798932C}"/>
              </a:ext>
            </a:extLst>
          </p:cNvPr>
          <p:cNvSpPr>
            <a:spLocks noGrp="1" noChangeArrowheads="1"/>
          </p:cNvSpPr>
          <p:nvPr>
            <p:ph type="body" idx="1"/>
          </p:nvPr>
        </p:nvSpPr>
        <p:spPr/>
        <p:txBody>
          <a:bodyPr/>
          <a:lstStyle/>
          <a:p>
            <a:pPr eaLnBrk="1" hangingPunct="1"/>
            <a:r>
              <a:rPr lang="en-GB" altLang="en-US"/>
              <a:t>Helping people</a:t>
            </a:r>
          </a:p>
          <a:p>
            <a:pPr eaLnBrk="1" hangingPunct="1"/>
            <a:r>
              <a:rPr lang="en-GB" altLang="en-US"/>
              <a:t>Community action and raising awareness</a:t>
            </a:r>
          </a:p>
          <a:p>
            <a:pPr eaLnBrk="1" hangingPunct="1"/>
            <a:r>
              <a:rPr lang="en-GB" altLang="en-US"/>
              <a:t>Coaching, teaching and leadership</a:t>
            </a:r>
          </a:p>
          <a:p>
            <a:pPr eaLnBrk="1" hangingPunct="1"/>
            <a:r>
              <a:rPr lang="en-GB" altLang="en-US"/>
              <a:t>Working with the environment or animals</a:t>
            </a:r>
          </a:p>
          <a:p>
            <a:pPr eaLnBrk="1" hangingPunct="1"/>
            <a:r>
              <a:rPr lang="en-GB" altLang="en-US"/>
              <a:t>Helping a charity or community organisation</a:t>
            </a:r>
          </a:p>
          <a:p>
            <a:pPr eaLnBrk="1" hangingPunct="1">
              <a:buFontTx/>
              <a:buNone/>
            </a:pPr>
            <a:endParaRPr lang="en-GB" altLang="en-US"/>
          </a:p>
        </p:txBody>
      </p:sp>
      <p:pic>
        <p:nvPicPr>
          <p:cNvPr id="43012" name="Picture 59" descr="SE">
            <a:extLst>
              <a:ext uri="{FF2B5EF4-FFF2-40B4-BE49-F238E27FC236}">
                <a16:creationId xmlns:a16="http://schemas.microsoft.com/office/drawing/2014/main" id="{08800B95-E926-4222-B567-A31580848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0" descr="SE">
            <a:extLst>
              <a:ext uri="{FF2B5EF4-FFF2-40B4-BE49-F238E27FC236}">
                <a16:creationId xmlns:a16="http://schemas.microsoft.com/office/drawing/2014/main" id="{DEACF3A0-6A47-4EEB-B429-E3DA4AB75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1" descr="DofE Scout leader small">
            <a:extLst>
              <a:ext uri="{FF2B5EF4-FFF2-40B4-BE49-F238E27FC236}">
                <a16:creationId xmlns:a16="http://schemas.microsoft.com/office/drawing/2014/main" id="{19C57969-81DC-47DC-B198-85BA155B5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2" descr="SE">
            <a:extLst>
              <a:ext uri="{FF2B5EF4-FFF2-40B4-BE49-F238E27FC236}">
                <a16:creationId xmlns:a16="http://schemas.microsoft.com/office/drawing/2014/main" id="{29D1591A-76CE-4133-84D3-ED0D120597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3" descr="prev55 small">
            <a:extLst>
              <a:ext uri="{FF2B5EF4-FFF2-40B4-BE49-F238E27FC236}">
                <a16:creationId xmlns:a16="http://schemas.microsoft.com/office/drawing/2014/main" id="{24453E25-67F8-4B6B-8FD6-1292F6581B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B8E73F7-B3D6-4D90-9DF6-2DEB620669CE}"/>
              </a:ext>
            </a:extLst>
          </p:cNvPr>
          <p:cNvSpPr>
            <a:spLocks noGrp="1" noChangeArrowheads="1"/>
          </p:cNvSpPr>
          <p:nvPr>
            <p:ph type="title"/>
          </p:nvPr>
        </p:nvSpPr>
        <p:spPr/>
        <p:txBody>
          <a:bodyPr/>
          <a:lstStyle/>
          <a:p>
            <a:pPr algn="r" eaLnBrk="1" hangingPunct="1"/>
            <a:br>
              <a:rPr lang="en-GB" altLang="en-US"/>
            </a:br>
            <a:r>
              <a:rPr lang="en-GB" altLang="en-US" b="1"/>
              <a:t>Physical</a:t>
            </a:r>
          </a:p>
        </p:txBody>
      </p:sp>
      <p:sp>
        <p:nvSpPr>
          <p:cNvPr id="45059" name="Rectangle 3">
            <a:extLst>
              <a:ext uri="{FF2B5EF4-FFF2-40B4-BE49-F238E27FC236}">
                <a16:creationId xmlns:a16="http://schemas.microsoft.com/office/drawing/2014/main" id="{F91F87BC-AC2B-4D8B-BBAF-5413106262CD}"/>
              </a:ext>
            </a:extLst>
          </p:cNvPr>
          <p:cNvSpPr>
            <a:spLocks noGrp="1" noChangeArrowheads="1"/>
          </p:cNvSpPr>
          <p:nvPr>
            <p:ph type="body" idx="1"/>
          </p:nvPr>
        </p:nvSpPr>
        <p:spPr>
          <a:xfrm>
            <a:off x="3779838" y="1260475"/>
            <a:ext cx="5184775" cy="5589588"/>
          </a:xfrm>
        </p:spPr>
        <p:txBody>
          <a:bodyPr/>
          <a:lstStyle/>
          <a:p>
            <a:pPr eaLnBrk="1" hangingPunct="1">
              <a:buFontTx/>
              <a:buNone/>
            </a:pPr>
            <a:r>
              <a:rPr lang="en-GB" altLang="en-US" b="1"/>
              <a:t>Aim</a:t>
            </a:r>
          </a:p>
          <a:p>
            <a:pPr eaLnBrk="1" hangingPunct="1"/>
            <a:r>
              <a:rPr lang="en-GB" altLang="en-US"/>
              <a:t>To inspire young people to achieve greater physical fitness and a healthy </a:t>
            </a:r>
            <a:br>
              <a:rPr lang="en-GB" altLang="en-US"/>
            </a:br>
            <a:r>
              <a:rPr lang="en-GB" altLang="en-US"/>
              <a:t>lifestyle through participation and improvement in </a:t>
            </a:r>
            <a:br>
              <a:rPr lang="en-GB" altLang="en-US"/>
            </a:br>
            <a:r>
              <a:rPr lang="en-GB" altLang="en-US"/>
              <a:t>physical activity.</a:t>
            </a:r>
          </a:p>
        </p:txBody>
      </p:sp>
      <p:pic>
        <p:nvPicPr>
          <p:cNvPr id="45060" name="Picture 5" descr="\\DOE-NAS-WS1-01\Picture Library\Image Library\photos to file\New photoshoot June 2013 to file\DMP_5885a.jpg">
            <a:extLst>
              <a:ext uri="{FF2B5EF4-FFF2-40B4-BE49-F238E27FC236}">
                <a16:creationId xmlns:a16="http://schemas.microsoft.com/office/drawing/2014/main" id="{B6A582CE-5EDE-4D5D-9009-B1E038C9E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35" b="1987"/>
          <a:stretch>
            <a:fillRect/>
          </a:stretch>
        </p:blipFill>
        <p:spPr bwMode="auto">
          <a:xfrm>
            <a:off x="179388" y="1227138"/>
            <a:ext cx="330676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1634897-43A3-4F74-B69F-8EEE8F6267DD}"/>
              </a:ext>
            </a:extLst>
          </p:cNvPr>
          <p:cNvSpPr>
            <a:spLocks noGrp="1" noChangeArrowheads="1"/>
          </p:cNvSpPr>
          <p:nvPr>
            <p:ph type="title"/>
          </p:nvPr>
        </p:nvSpPr>
        <p:spPr/>
        <p:txBody>
          <a:bodyPr/>
          <a:lstStyle/>
          <a:p>
            <a:pPr algn="r" eaLnBrk="1" hangingPunct="1"/>
            <a:br>
              <a:rPr lang="en-GB" altLang="en-US" b="1"/>
            </a:br>
            <a:r>
              <a:rPr lang="en-GB" altLang="en-US" b="1"/>
              <a:t>Benefits</a:t>
            </a:r>
          </a:p>
        </p:txBody>
      </p:sp>
      <p:sp>
        <p:nvSpPr>
          <p:cNvPr id="47107" name="Rectangle 3">
            <a:extLst>
              <a:ext uri="{FF2B5EF4-FFF2-40B4-BE49-F238E27FC236}">
                <a16:creationId xmlns:a16="http://schemas.microsoft.com/office/drawing/2014/main" id="{118DE2F7-026C-428A-90E0-C9D5F32F9974}"/>
              </a:ext>
            </a:extLst>
          </p:cNvPr>
          <p:cNvSpPr>
            <a:spLocks noGrp="1" noChangeArrowheads="1"/>
          </p:cNvSpPr>
          <p:nvPr>
            <p:ph type="body" idx="1"/>
          </p:nvPr>
        </p:nvSpPr>
        <p:spPr/>
        <p:txBody>
          <a:bodyPr/>
          <a:lstStyle/>
          <a:p>
            <a:pPr eaLnBrk="1" hangingPunct="1"/>
            <a:r>
              <a:rPr lang="en-GB" altLang="en-US"/>
              <a:t>Enjoy keeping fit.</a:t>
            </a:r>
          </a:p>
          <a:p>
            <a:pPr eaLnBrk="1" hangingPunct="1"/>
            <a:r>
              <a:rPr lang="en-GB" altLang="en-US"/>
              <a:t>Improve fitness.</a:t>
            </a:r>
          </a:p>
          <a:p>
            <a:pPr eaLnBrk="1" hangingPunct="1"/>
            <a:r>
              <a:rPr lang="en-GB" altLang="en-US"/>
              <a:t>Discover new abilities.</a:t>
            </a:r>
          </a:p>
          <a:p>
            <a:pPr eaLnBrk="1" hangingPunct="1"/>
            <a:r>
              <a:rPr lang="en-GB" altLang="en-US"/>
              <a:t>Raise self-esteem.</a:t>
            </a:r>
          </a:p>
          <a:p>
            <a:pPr eaLnBrk="1" hangingPunct="1"/>
            <a:r>
              <a:rPr lang="en-GB" altLang="en-US"/>
              <a:t>Extend personal goals.</a:t>
            </a:r>
          </a:p>
          <a:p>
            <a:pPr eaLnBrk="1" hangingPunct="1"/>
            <a:r>
              <a:rPr lang="en-GB" altLang="en-US"/>
              <a:t>Set and respond to a challenge.</a:t>
            </a:r>
          </a:p>
          <a:p>
            <a:pPr eaLnBrk="1" hangingPunct="1"/>
            <a:r>
              <a:rPr lang="en-GB" altLang="en-US"/>
              <a:t>Experience a sense of achievement.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252D168-5215-47FA-8F59-676062E7E84A}"/>
              </a:ext>
            </a:extLst>
          </p:cNvPr>
          <p:cNvSpPr>
            <a:spLocks noGrp="1" noChangeArrowheads="1"/>
          </p:cNvSpPr>
          <p:nvPr>
            <p:ph type="title"/>
          </p:nvPr>
        </p:nvSpPr>
        <p:spPr/>
        <p:txBody>
          <a:bodyPr/>
          <a:lstStyle/>
          <a:p>
            <a:pPr algn="r" eaLnBrk="1" hangingPunct="1"/>
            <a:br>
              <a:rPr lang="en-GB" altLang="en-US" b="1"/>
            </a:br>
            <a:r>
              <a:rPr lang="en-GB" altLang="en-US" b="1"/>
              <a:t>What is a physical activity?</a:t>
            </a:r>
          </a:p>
        </p:txBody>
      </p:sp>
      <p:sp>
        <p:nvSpPr>
          <p:cNvPr id="49155" name="Rectangle 3">
            <a:extLst>
              <a:ext uri="{FF2B5EF4-FFF2-40B4-BE49-F238E27FC236}">
                <a16:creationId xmlns:a16="http://schemas.microsoft.com/office/drawing/2014/main" id="{B891CFE2-F8FB-4F03-BF26-1964B7ECBA26}"/>
              </a:ext>
            </a:extLst>
          </p:cNvPr>
          <p:cNvSpPr>
            <a:spLocks noGrp="1" noChangeArrowheads="1"/>
          </p:cNvSpPr>
          <p:nvPr>
            <p:ph type="body" idx="1"/>
          </p:nvPr>
        </p:nvSpPr>
        <p:spPr/>
        <p:txBody>
          <a:bodyPr/>
          <a:lstStyle/>
          <a:p>
            <a:pPr marL="0" indent="0" algn="ctr" eaLnBrk="1" hangingPunct="1">
              <a:buFontTx/>
              <a:buNone/>
            </a:pPr>
            <a:endParaRPr lang="en-GB" altLang="en-US"/>
          </a:p>
          <a:p>
            <a:pPr marL="0" indent="0" algn="ctr" eaLnBrk="1" hangingPunct="1">
              <a:buFontTx/>
              <a:buNone/>
            </a:pPr>
            <a:r>
              <a:rPr lang="en-GB" altLang="en-US"/>
              <a:t>In short, anything that requires a </a:t>
            </a:r>
          </a:p>
          <a:p>
            <a:pPr marL="0" indent="0" algn="ctr" eaLnBrk="1" hangingPunct="1">
              <a:buFontTx/>
              <a:buNone/>
            </a:pPr>
            <a:r>
              <a:rPr lang="en-GB" altLang="en-US"/>
              <a:t>sustained level of physical energy </a:t>
            </a:r>
          </a:p>
          <a:p>
            <a:pPr marL="0" indent="0" algn="ctr" eaLnBrk="1" hangingPunct="1">
              <a:buFontTx/>
              <a:buNone/>
            </a:pPr>
            <a:r>
              <a:rPr lang="en-GB" altLang="en-US"/>
              <a:t>and involves doing an activity.</a:t>
            </a:r>
          </a:p>
          <a:p>
            <a:pPr marL="0" indent="0" algn="ctr" eaLnBrk="1" hangingPunct="1">
              <a:buFontTx/>
              <a:buNone/>
            </a:pPr>
            <a:endParaRPr lang="en-GB" altLang="en-US"/>
          </a:p>
          <a:p>
            <a:pPr marL="0" indent="0" algn="ctr" eaLnBrk="1" hangingPunct="1">
              <a:buFontTx/>
              <a:buNone/>
            </a:pPr>
            <a:r>
              <a:rPr lang="en-GB" altLang="en-US"/>
              <a:t>You are free to do this section </a:t>
            </a:r>
          </a:p>
          <a:p>
            <a:pPr marL="0" indent="0" algn="ctr" eaLnBrk="1" hangingPunct="1">
              <a:buFontTx/>
              <a:buNone/>
            </a:pPr>
            <a:r>
              <a:rPr lang="en-GB" altLang="en-US"/>
              <a:t>independently or as part of a team.</a:t>
            </a:r>
          </a:p>
          <a:p>
            <a:pPr marL="0" indent="0" eaLnBrk="1" hangingPunct="1">
              <a:buFontTx/>
              <a:buNone/>
            </a:pP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ED37E5-F510-485A-A558-B718A4449F53}"/>
              </a:ext>
            </a:extLst>
          </p:cNvPr>
          <p:cNvSpPr>
            <a:spLocks noGrp="1" noChangeArrowheads="1"/>
          </p:cNvSpPr>
          <p:nvPr>
            <p:ph type="title"/>
          </p:nvPr>
        </p:nvSpPr>
        <p:spPr/>
        <p:txBody>
          <a:bodyPr/>
          <a:lstStyle/>
          <a:p>
            <a:pPr algn="r" eaLnBrk="1" hangingPunct="1"/>
            <a:br>
              <a:rPr lang="en-GB" altLang="en-US"/>
            </a:br>
            <a:r>
              <a:rPr lang="en-GB" altLang="en-US" b="1"/>
              <a:t>Physical categories</a:t>
            </a:r>
          </a:p>
        </p:txBody>
      </p:sp>
      <p:sp>
        <p:nvSpPr>
          <p:cNvPr id="51203" name="Rectangle 37">
            <a:extLst>
              <a:ext uri="{FF2B5EF4-FFF2-40B4-BE49-F238E27FC236}">
                <a16:creationId xmlns:a16="http://schemas.microsoft.com/office/drawing/2014/main" id="{83EB2501-895C-4FF3-A06A-BCC29A41049E}"/>
              </a:ext>
            </a:extLst>
          </p:cNvPr>
          <p:cNvSpPr>
            <a:spLocks noGrp="1" noChangeArrowheads="1"/>
          </p:cNvSpPr>
          <p:nvPr>
            <p:ph type="body" sz="half" idx="1"/>
          </p:nvPr>
        </p:nvSpPr>
        <p:spPr/>
        <p:txBody>
          <a:bodyPr/>
          <a:lstStyle/>
          <a:p>
            <a:pPr eaLnBrk="1" hangingPunct="1"/>
            <a:r>
              <a:rPr lang="en-GB" altLang="en-US"/>
              <a:t>Team sports		</a:t>
            </a:r>
          </a:p>
          <a:p>
            <a:pPr eaLnBrk="1" hangingPunct="1"/>
            <a:r>
              <a:rPr lang="en-GB" altLang="en-US"/>
              <a:t>Individual sports</a:t>
            </a:r>
          </a:p>
          <a:p>
            <a:pPr eaLnBrk="1" hangingPunct="1"/>
            <a:r>
              <a:rPr lang="en-GB" altLang="en-US"/>
              <a:t>Water sports</a:t>
            </a:r>
          </a:p>
          <a:p>
            <a:pPr eaLnBrk="1" hangingPunct="1"/>
            <a:r>
              <a:rPr lang="en-GB" altLang="en-US"/>
              <a:t>Racquet sports</a:t>
            </a:r>
          </a:p>
        </p:txBody>
      </p:sp>
      <p:sp>
        <p:nvSpPr>
          <p:cNvPr id="51204" name="Rectangle 38">
            <a:extLst>
              <a:ext uri="{FF2B5EF4-FFF2-40B4-BE49-F238E27FC236}">
                <a16:creationId xmlns:a16="http://schemas.microsoft.com/office/drawing/2014/main" id="{80CD624E-77FD-43ED-A4CE-11B1E6E46B88}"/>
              </a:ext>
            </a:extLst>
          </p:cNvPr>
          <p:cNvSpPr>
            <a:spLocks noGrp="1" noChangeArrowheads="1"/>
          </p:cNvSpPr>
          <p:nvPr>
            <p:ph type="body" sz="half" idx="2"/>
          </p:nvPr>
        </p:nvSpPr>
        <p:spPr/>
        <p:txBody>
          <a:bodyPr/>
          <a:lstStyle/>
          <a:p>
            <a:pPr eaLnBrk="1" hangingPunct="1"/>
            <a:r>
              <a:rPr lang="en-GB" altLang="en-US"/>
              <a:t>Dance</a:t>
            </a:r>
          </a:p>
          <a:p>
            <a:pPr eaLnBrk="1" hangingPunct="1"/>
            <a:r>
              <a:rPr lang="en-GB" altLang="en-US"/>
              <a:t>Fitness</a:t>
            </a:r>
          </a:p>
          <a:p>
            <a:pPr eaLnBrk="1" hangingPunct="1"/>
            <a:r>
              <a:rPr lang="en-GB" altLang="en-US"/>
              <a:t>Extreme sports</a:t>
            </a:r>
          </a:p>
          <a:p>
            <a:pPr eaLnBrk="1" hangingPunct="1"/>
            <a:r>
              <a:rPr lang="en-GB" altLang="en-US"/>
              <a:t>Martial arts</a:t>
            </a:r>
          </a:p>
        </p:txBody>
      </p:sp>
      <p:pic>
        <p:nvPicPr>
          <p:cNvPr id="51205" name="Picture 31" descr="Mountain bike small">
            <a:extLst>
              <a:ext uri="{FF2B5EF4-FFF2-40B4-BE49-F238E27FC236}">
                <a16:creationId xmlns:a16="http://schemas.microsoft.com/office/drawing/2014/main" id="{A99E044B-25FA-4955-8F67-29CE344A2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2" descr="PR">
            <a:extLst>
              <a:ext uri="{FF2B5EF4-FFF2-40B4-BE49-F238E27FC236}">
                <a16:creationId xmlns:a16="http://schemas.microsoft.com/office/drawing/2014/main" id="{FC2CF37A-C923-45E4-A071-A2AB78162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33" descr="prev94 small]">
            <a:extLst>
              <a:ext uri="{FF2B5EF4-FFF2-40B4-BE49-F238E27FC236}">
                <a16:creationId xmlns:a16="http://schemas.microsoft.com/office/drawing/2014/main" id="{2798D102-8C92-4A89-A8DD-435E9DA11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34" descr="PR">
            <a:extLst>
              <a:ext uri="{FF2B5EF4-FFF2-40B4-BE49-F238E27FC236}">
                <a16:creationId xmlns:a16="http://schemas.microsoft.com/office/drawing/2014/main" id="{325D62EA-E0A9-4B6D-B3E7-87A5F5BA4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35" descr="prev3 small">
            <a:extLst>
              <a:ext uri="{FF2B5EF4-FFF2-40B4-BE49-F238E27FC236}">
                <a16:creationId xmlns:a16="http://schemas.microsoft.com/office/drawing/2014/main" id="{88E1CCBA-A0A3-41C5-9268-E6E949ECBA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E589A8-357D-484D-8F34-3C2263A2971E}"/>
              </a:ext>
            </a:extLst>
          </p:cNvPr>
          <p:cNvSpPr>
            <a:spLocks noGrp="1" noChangeArrowheads="1"/>
          </p:cNvSpPr>
          <p:nvPr>
            <p:ph type="title"/>
          </p:nvPr>
        </p:nvSpPr>
        <p:spPr/>
        <p:txBody>
          <a:bodyPr/>
          <a:lstStyle/>
          <a:p>
            <a:pPr eaLnBrk="1" hangingPunct="1"/>
            <a:br>
              <a:rPr lang="en-GB" altLang="en-US"/>
            </a:br>
            <a:r>
              <a:rPr lang="en-GB" altLang="en-US"/>
              <a:t>The DofE is…</a:t>
            </a:r>
          </a:p>
        </p:txBody>
      </p:sp>
      <p:sp>
        <p:nvSpPr>
          <p:cNvPr id="133123" name="Rectangle 3">
            <a:extLst>
              <a:ext uri="{FF2B5EF4-FFF2-40B4-BE49-F238E27FC236}">
                <a16:creationId xmlns:a16="http://schemas.microsoft.com/office/drawing/2014/main" id="{981ABC5C-DE73-41E6-A4BC-DD5107847BB8}"/>
              </a:ext>
            </a:extLst>
          </p:cNvPr>
          <p:cNvSpPr>
            <a:spLocks noGrp="1" noChangeArrowheads="1"/>
          </p:cNvSpPr>
          <p:nvPr>
            <p:ph type="body" idx="1"/>
          </p:nvPr>
        </p:nvSpPr>
        <p:spPr/>
        <p:txBody>
          <a:bodyPr/>
          <a:lstStyle/>
          <a:p>
            <a:pPr eaLnBrk="1" hangingPunct="1">
              <a:buFontTx/>
              <a:buNone/>
              <a:defRPr/>
            </a:pPr>
            <a:r>
              <a:rPr lang="en-US" dirty="0">
                <a:ea typeface="ＭＳ Ｐゴシック" charset="-128"/>
              </a:rPr>
              <a:t>Your DofE programme is a real adventure.</a:t>
            </a:r>
          </a:p>
          <a:p>
            <a:pPr eaLnBrk="1" hangingPunct="1">
              <a:buFontTx/>
              <a:buNone/>
              <a:defRPr/>
            </a:pPr>
            <a:r>
              <a:rPr lang="en-US" dirty="0">
                <a:ea typeface="ＭＳ Ｐゴシック" charset="-128"/>
              </a:rPr>
              <a:t>It doesn’t matter who you are or where you’re from.</a:t>
            </a:r>
          </a:p>
          <a:p>
            <a:pPr eaLnBrk="1" hangingPunct="1">
              <a:buFontTx/>
              <a:buNone/>
              <a:defRPr/>
            </a:pPr>
            <a:r>
              <a:rPr lang="en-US" dirty="0">
                <a:ea typeface="ＭＳ Ｐゴシック" charset="-128"/>
              </a:rPr>
              <a:t>You just need to be aged between 14 and 24. </a:t>
            </a:r>
          </a:p>
          <a:p>
            <a:pPr eaLnBrk="1" hangingPunct="1">
              <a:buFontTx/>
              <a:buNone/>
              <a:defRPr/>
            </a:pPr>
            <a:endParaRPr lang="en-US" dirty="0">
              <a:ea typeface="ＭＳ Ｐゴシック" charset="-128"/>
            </a:endParaRPr>
          </a:p>
          <a:p>
            <a:pPr eaLnBrk="1" hangingPunct="1">
              <a:buFontTx/>
              <a:buNone/>
              <a:defRPr/>
            </a:pPr>
            <a:r>
              <a:rPr lang="en-US" dirty="0">
                <a:ea typeface="ＭＳ Ｐゴシック" charset="-128"/>
              </a:rPr>
              <a:t>You can do DofE programmes at three levels:</a:t>
            </a:r>
          </a:p>
          <a:p>
            <a:pPr eaLnBrk="1" hangingPunct="1">
              <a:defRPr/>
            </a:pPr>
            <a:r>
              <a:rPr lang="en-US" b="1" dirty="0">
                <a:ea typeface="ＭＳ Ｐゴシック" charset="-128"/>
                <a:hlinkClick r:id="rId3" tooltip="Bronze"/>
              </a:rPr>
              <a:t>Bronze</a:t>
            </a:r>
            <a:r>
              <a:rPr lang="en-US" b="1" dirty="0">
                <a:ea typeface="ＭＳ Ｐゴシック" charset="-128"/>
              </a:rPr>
              <a:t> </a:t>
            </a:r>
            <a:r>
              <a:rPr lang="en-US" dirty="0">
                <a:ea typeface="ＭＳ Ｐゴシック" charset="-128"/>
              </a:rPr>
              <a:t>(aged 14+)</a:t>
            </a:r>
            <a:endParaRPr lang="en-US" b="1" dirty="0">
              <a:ea typeface="ＭＳ Ｐゴシック" charset="-128"/>
            </a:endParaRPr>
          </a:p>
          <a:p>
            <a:pPr eaLnBrk="1" hangingPunct="1">
              <a:defRPr/>
            </a:pPr>
            <a:r>
              <a:rPr lang="en-US" b="1" u="sng" dirty="0">
                <a:solidFill>
                  <a:schemeClr val="accent6">
                    <a:lumMod val="75000"/>
                  </a:schemeClr>
                </a:solidFill>
                <a:ea typeface="ＭＳ Ｐゴシック" charset="-128"/>
              </a:rPr>
              <a:t>Silver</a:t>
            </a:r>
            <a:r>
              <a:rPr lang="en-US" b="1" dirty="0">
                <a:ea typeface="ＭＳ Ｐゴシック" charset="-128"/>
              </a:rPr>
              <a:t> </a:t>
            </a:r>
            <a:r>
              <a:rPr lang="en-US" dirty="0">
                <a:ea typeface="ＭＳ Ｐゴシック" charset="-128"/>
              </a:rPr>
              <a:t>(aged 15+)</a:t>
            </a:r>
            <a:endParaRPr lang="en-US" b="1" dirty="0">
              <a:ea typeface="ＭＳ Ｐゴシック" charset="-128"/>
            </a:endParaRPr>
          </a:p>
          <a:p>
            <a:pPr eaLnBrk="1" hangingPunct="1">
              <a:defRPr/>
            </a:pPr>
            <a:r>
              <a:rPr lang="en-US" b="1" u="sng" dirty="0">
                <a:solidFill>
                  <a:schemeClr val="accent1"/>
                </a:solidFill>
                <a:ea typeface="ＭＳ Ｐゴシック" charset="-128"/>
              </a:rPr>
              <a:t>Gold</a:t>
            </a:r>
            <a:r>
              <a:rPr lang="en-US" b="1" dirty="0">
                <a:ea typeface="ＭＳ Ｐゴシック" charset="-128"/>
              </a:rPr>
              <a:t> </a:t>
            </a:r>
            <a:r>
              <a:rPr lang="en-US" dirty="0">
                <a:ea typeface="ＭＳ Ｐゴシック" charset="-128"/>
              </a:rPr>
              <a:t>(aged 16+)</a:t>
            </a:r>
            <a:endParaRPr lang="en-US" b="1" dirty="0">
              <a:ea typeface="ＭＳ Ｐゴシック" charset="-128"/>
            </a:endParaRPr>
          </a:p>
          <a:p>
            <a:pPr eaLnBrk="1" hangingPunct="1">
              <a:buFontTx/>
              <a:buNone/>
              <a:defRPr/>
            </a:pPr>
            <a:endParaRPr lang="en-US" dirty="0">
              <a:ea typeface="ＭＳ Ｐゴシック" charset="-128"/>
            </a:endParaRPr>
          </a:p>
          <a:p>
            <a:pPr eaLnBrk="1" hangingPunct="1">
              <a:buFontTx/>
              <a:buNone/>
              <a:defRPr/>
            </a:pPr>
            <a:r>
              <a:rPr lang="en-US" dirty="0">
                <a:ea typeface="ＭＳ Ｐゴシック" charset="-128"/>
              </a:rPr>
              <a:t>…which lead to a Duke of Edinburgh's Award. </a:t>
            </a:r>
          </a:p>
          <a:p>
            <a:pPr algn="ctr" eaLnBrk="1" hangingPunct="1">
              <a:buFontTx/>
              <a:buNone/>
              <a:defRPr/>
            </a:pPr>
            <a:endParaRPr lang="en-GB" dirty="0">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45C125C-C940-4A66-B196-56EA3CA71A87}"/>
              </a:ext>
            </a:extLst>
          </p:cNvPr>
          <p:cNvSpPr>
            <a:spLocks noGrp="1" noChangeArrowheads="1"/>
          </p:cNvSpPr>
          <p:nvPr>
            <p:ph type="title"/>
          </p:nvPr>
        </p:nvSpPr>
        <p:spPr/>
        <p:txBody>
          <a:bodyPr/>
          <a:lstStyle/>
          <a:p>
            <a:pPr algn="r" eaLnBrk="1" hangingPunct="1"/>
            <a:br>
              <a:rPr lang="en-GB" altLang="en-US" b="1"/>
            </a:br>
            <a:r>
              <a:rPr lang="en-GB" altLang="en-US" b="1"/>
              <a:t>Skills</a:t>
            </a:r>
          </a:p>
        </p:txBody>
      </p:sp>
      <p:sp>
        <p:nvSpPr>
          <p:cNvPr id="53251" name="Rectangle 3">
            <a:extLst>
              <a:ext uri="{FF2B5EF4-FFF2-40B4-BE49-F238E27FC236}">
                <a16:creationId xmlns:a16="http://schemas.microsoft.com/office/drawing/2014/main" id="{783259D3-4757-4EDD-B25D-4FCD91898F8B}"/>
              </a:ext>
            </a:extLst>
          </p:cNvPr>
          <p:cNvSpPr>
            <a:spLocks noGrp="1" noChangeArrowheads="1"/>
          </p:cNvSpPr>
          <p:nvPr>
            <p:ph type="body" idx="1"/>
          </p:nvPr>
        </p:nvSpPr>
        <p:spPr>
          <a:xfrm>
            <a:off x="4030663" y="1266825"/>
            <a:ext cx="5113337" cy="5589588"/>
          </a:xfrm>
        </p:spPr>
        <p:txBody>
          <a:bodyPr/>
          <a:lstStyle/>
          <a:p>
            <a:pPr eaLnBrk="1" hangingPunct="1">
              <a:buFontTx/>
              <a:buNone/>
            </a:pPr>
            <a:r>
              <a:rPr lang="en-GB" altLang="en-US" b="1"/>
              <a:t>Aim </a:t>
            </a:r>
          </a:p>
          <a:p>
            <a:pPr eaLnBrk="1" hangingPunct="1"/>
            <a:r>
              <a:rPr lang="en-GB" altLang="en-US"/>
              <a:t>To inspire young people to develop practical and social skills and personal interests.</a:t>
            </a:r>
          </a:p>
        </p:txBody>
      </p:sp>
      <p:pic>
        <p:nvPicPr>
          <p:cNvPr id="53252" name="Picture 5" descr="\\DOE-NAS-WS1-01\Picture Library\Image Library\photos to file\New photoshoot June 2013 to file\DMP_6110.JPG">
            <a:extLst>
              <a:ext uri="{FF2B5EF4-FFF2-40B4-BE49-F238E27FC236}">
                <a16:creationId xmlns:a16="http://schemas.microsoft.com/office/drawing/2014/main" id="{52DCFCDE-AB1F-44EF-A334-474D34BB6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196975"/>
            <a:ext cx="36449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159E5E1-ED12-4C03-9E3C-DC8ABF1411A2}"/>
              </a:ext>
            </a:extLst>
          </p:cNvPr>
          <p:cNvSpPr>
            <a:spLocks noGrp="1" noChangeArrowheads="1"/>
          </p:cNvSpPr>
          <p:nvPr>
            <p:ph type="title"/>
          </p:nvPr>
        </p:nvSpPr>
        <p:spPr/>
        <p:txBody>
          <a:bodyPr/>
          <a:lstStyle/>
          <a:p>
            <a:pPr algn="r" eaLnBrk="1" hangingPunct="1"/>
            <a:br>
              <a:rPr lang="en-GB" altLang="en-US" b="1"/>
            </a:br>
            <a:r>
              <a:rPr lang="en-GB" altLang="en-US" b="1"/>
              <a:t>Benefits</a:t>
            </a:r>
            <a:r>
              <a:rPr lang="en-GB" altLang="en-US"/>
              <a:t> </a:t>
            </a:r>
          </a:p>
        </p:txBody>
      </p:sp>
      <p:sp>
        <p:nvSpPr>
          <p:cNvPr id="55299" name="Rectangle 3">
            <a:extLst>
              <a:ext uri="{FF2B5EF4-FFF2-40B4-BE49-F238E27FC236}">
                <a16:creationId xmlns:a16="http://schemas.microsoft.com/office/drawing/2014/main" id="{34B750D6-2014-4BCD-B559-7DB8B229C945}"/>
              </a:ext>
            </a:extLst>
          </p:cNvPr>
          <p:cNvSpPr>
            <a:spLocks noGrp="1" noChangeArrowheads="1"/>
          </p:cNvSpPr>
          <p:nvPr>
            <p:ph type="body" idx="1"/>
          </p:nvPr>
        </p:nvSpPr>
        <p:spPr/>
        <p:txBody>
          <a:bodyPr/>
          <a:lstStyle/>
          <a:p>
            <a:pPr eaLnBrk="1" hangingPunct="1"/>
            <a:r>
              <a:rPr lang="en-GB" altLang="en-US"/>
              <a:t>Develop a new talent.</a:t>
            </a:r>
          </a:p>
          <a:p>
            <a:pPr eaLnBrk="1" hangingPunct="1"/>
            <a:r>
              <a:rPr lang="en-GB" altLang="en-US"/>
              <a:t>Improve self-esteem and confidence.</a:t>
            </a:r>
          </a:p>
          <a:p>
            <a:pPr eaLnBrk="1" hangingPunct="1"/>
            <a:r>
              <a:rPr lang="en-GB" altLang="en-US"/>
              <a:t>Develop practical and social skills.</a:t>
            </a:r>
          </a:p>
          <a:p>
            <a:pPr eaLnBrk="1" hangingPunct="1"/>
            <a:r>
              <a:rPr lang="en-GB" altLang="en-US"/>
              <a:t>Develop better organisational and time management skills.</a:t>
            </a:r>
          </a:p>
          <a:p>
            <a:pPr eaLnBrk="1" hangingPunct="1"/>
            <a:r>
              <a:rPr lang="en-GB" altLang="en-US"/>
              <a:t>Sharpen research skills.</a:t>
            </a:r>
          </a:p>
          <a:p>
            <a:pPr eaLnBrk="1" hangingPunct="1"/>
            <a:r>
              <a:rPr lang="en-GB" altLang="en-US"/>
              <a:t>Learn how to set and rise to a challenge.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BD14CA5-D577-45CB-8AA7-3E78711269DF}"/>
              </a:ext>
            </a:extLst>
          </p:cNvPr>
          <p:cNvSpPr>
            <a:spLocks noGrp="1" noChangeArrowheads="1"/>
          </p:cNvSpPr>
          <p:nvPr>
            <p:ph type="title"/>
          </p:nvPr>
        </p:nvSpPr>
        <p:spPr/>
        <p:txBody>
          <a:bodyPr/>
          <a:lstStyle/>
          <a:p>
            <a:pPr algn="r" eaLnBrk="1" hangingPunct="1"/>
            <a:br>
              <a:rPr lang="en-GB" altLang="en-US" b="1"/>
            </a:br>
            <a:r>
              <a:rPr lang="en-GB" altLang="en-US" b="1"/>
              <a:t>Something old or something new</a:t>
            </a:r>
          </a:p>
        </p:txBody>
      </p:sp>
      <p:sp>
        <p:nvSpPr>
          <p:cNvPr id="57347" name="Text Box 6">
            <a:extLst>
              <a:ext uri="{FF2B5EF4-FFF2-40B4-BE49-F238E27FC236}">
                <a16:creationId xmlns:a16="http://schemas.microsoft.com/office/drawing/2014/main" id="{BA130CA5-B8B0-4F0C-A550-1C9CAC489DFC}"/>
              </a:ext>
            </a:extLst>
          </p:cNvPr>
          <p:cNvSpPr txBox="1">
            <a:spLocks noChangeArrowheads="1"/>
          </p:cNvSpPr>
          <p:nvPr/>
        </p:nvSpPr>
        <p:spPr bwMode="auto">
          <a:xfrm>
            <a:off x="179388" y="1268413"/>
            <a:ext cx="8713787"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2D1"/>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0082D1"/>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0082D1"/>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0082D1"/>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0082D1"/>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82D1"/>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82D1"/>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82D1"/>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82D1"/>
              </a:buClr>
              <a:buChar char="»"/>
              <a:defRPr sz="2000">
                <a:solidFill>
                  <a:srgbClr val="000000"/>
                </a:solidFill>
                <a:latin typeface="Arial" panose="020B0604020202020204" pitchFamily="34" charset="0"/>
                <a:ea typeface="MS PGothic" panose="020B0600070205080204" pitchFamily="34" charset="-128"/>
              </a:defRPr>
            </a:lvl9pPr>
          </a:lstStyle>
          <a:p>
            <a:pPr eaLnBrk="1" hangingPunct="1">
              <a:buClrTx/>
            </a:pPr>
            <a:endParaRPr lang="en-GB" altLang="en-US">
              <a:solidFill>
                <a:schemeClr val="tx1"/>
              </a:solidFill>
            </a:endParaRPr>
          </a:p>
          <a:p>
            <a:pPr algn="ctr" eaLnBrk="1" hangingPunct="1">
              <a:buClrTx/>
              <a:buFontTx/>
              <a:buNone/>
            </a:pPr>
            <a:r>
              <a:rPr lang="en-GB" altLang="en-US"/>
              <a:t>Ultimately you must be able to prove that </a:t>
            </a:r>
          </a:p>
          <a:p>
            <a:pPr algn="ctr" eaLnBrk="1" hangingPunct="1">
              <a:buClrTx/>
              <a:buFontTx/>
              <a:buNone/>
            </a:pPr>
            <a:r>
              <a:rPr lang="en-GB" altLang="en-US"/>
              <a:t>you have broadened your understanding </a:t>
            </a:r>
          </a:p>
          <a:p>
            <a:pPr algn="ctr" eaLnBrk="1" hangingPunct="1">
              <a:buClrTx/>
              <a:buFontTx/>
              <a:buNone/>
            </a:pPr>
            <a:r>
              <a:rPr lang="en-GB" altLang="en-US"/>
              <a:t>and increased your expertise in the chosen skill.</a:t>
            </a:r>
          </a:p>
          <a:p>
            <a:pPr algn="ctr" eaLnBrk="1" hangingPunct="1">
              <a:buClrTx/>
              <a:buFontTx/>
              <a:buNone/>
            </a:pPr>
            <a:endParaRPr lang="en-GB" altLang="en-US"/>
          </a:p>
          <a:p>
            <a:pPr algn="ctr" eaLnBrk="1" hangingPunct="1">
              <a:buClrTx/>
              <a:buFontTx/>
              <a:buNone/>
            </a:pPr>
            <a:r>
              <a:rPr lang="en-GB" altLang="en-US"/>
              <a:t>Activities can be undertaken on </a:t>
            </a:r>
          </a:p>
          <a:p>
            <a:pPr algn="ctr" eaLnBrk="1" hangingPunct="1">
              <a:buClrTx/>
              <a:buFontTx/>
              <a:buNone/>
            </a:pPr>
            <a:r>
              <a:rPr lang="en-GB" altLang="en-US"/>
              <a:t>either an individual or group basis.</a:t>
            </a:r>
          </a:p>
          <a:p>
            <a:pPr eaLnBrk="1" hangingPunct="1">
              <a:spcBef>
                <a:spcPct val="50000"/>
              </a:spcBef>
              <a:buClrTx/>
            </a:pPr>
            <a:endParaRPr lang="en-GB"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169B143-18F4-4F57-BAC5-44E056AFE01F}"/>
              </a:ext>
            </a:extLst>
          </p:cNvPr>
          <p:cNvSpPr>
            <a:spLocks noGrp="1" noChangeArrowheads="1"/>
          </p:cNvSpPr>
          <p:nvPr>
            <p:ph type="title"/>
          </p:nvPr>
        </p:nvSpPr>
        <p:spPr/>
        <p:txBody>
          <a:bodyPr/>
          <a:lstStyle/>
          <a:p>
            <a:pPr algn="r" eaLnBrk="1" hangingPunct="1"/>
            <a:br>
              <a:rPr lang="en-GB" altLang="en-US" b="1"/>
            </a:br>
            <a:r>
              <a:rPr lang="en-GB" altLang="en-US" b="1"/>
              <a:t>Skills categories</a:t>
            </a:r>
          </a:p>
        </p:txBody>
      </p:sp>
      <p:sp>
        <p:nvSpPr>
          <p:cNvPr id="59395" name="Rectangle 29">
            <a:extLst>
              <a:ext uri="{FF2B5EF4-FFF2-40B4-BE49-F238E27FC236}">
                <a16:creationId xmlns:a16="http://schemas.microsoft.com/office/drawing/2014/main" id="{0D0FD9DD-2BAB-4EDD-A5B6-24A998F729EE}"/>
              </a:ext>
            </a:extLst>
          </p:cNvPr>
          <p:cNvSpPr>
            <a:spLocks noGrp="1" noChangeArrowheads="1"/>
          </p:cNvSpPr>
          <p:nvPr>
            <p:ph type="body" sz="half" idx="1"/>
          </p:nvPr>
        </p:nvSpPr>
        <p:spPr>
          <a:xfrm>
            <a:off x="250825" y="1268413"/>
            <a:ext cx="4244975" cy="5589587"/>
          </a:xfrm>
        </p:spPr>
        <p:txBody>
          <a:bodyPr/>
          <a:lstStyle/>
          <a:p>
            <a:pPr eaLnBrk="1" hangingPunct="1"/>
            <a:r>
              <a:rPr lang="en-GB" altLang="en-US"/>
              <a:t>Creative arts</a:t>
            </a:r>
          </a:p>
          <a:p>
            <a:pPr eaLnBrk="1" hangingPunct="1"/>
            <a:r>
              <a:rPr lang="en-GB" altLang="en-US"/>
              <a:t>Performance arts</a:t>
            </a:r>
          </a:p>
          <a:p>
            <a:pPr eaLnBrk="1" hangingPunct="1"/>
            <a:r>
              <a:rPr lang="en-GB" altLang="en-US"/>
              <a:t>Science and technology</a:t>
            </a:r>
          </a:p>
          <a:p>
            <a:pPr eaLnBrk="1" hangingPunct="1"/>
            <a:r>
              <a:rPr lang="en-GB" altLang="en-US"/>
              <a:t>Care of animals</a:t>
            </a:r>
          </a:p>
          <a:p>
            <a:pPr eaLnBrk="1" hangingPunct="1"/>
            <a:r>
              <a:rPr lang="en-GB" altLang="en-US"/>
              <a:t>Music</a:t>
            </a:r>
            <a:r>
              <a:rPr lang="en-GB" altLang="en-US" sz="2400"/>
              <a:t> </a:t>
            </a:r>
          </a:p>
          <a:p>
            <a:pPr eaLnBrk="1" hangingPunct="1"/>
            <a:endParaRPr lang="en-GB" altLang="en-US" sz="2400"/>
          </a:p>
        </p:txBody>
      </p:sp>
      <p:sp>
        <p:nvSpPr>
          <p:cNvPr id="59396" name="Rectangle 30">
            <a:extLst>
              <a:ext uri="{FF2B5EF4-FFF2-40B4-BE49-F238E27FC236}">
                <a16:creationId xmlns:a16="http://schemas.microsoft.com/office/drawing/2014/main" id="{CEAE2570-3043-4007-BD0E-42C814C47F79}"/>
              </a:ext>
            </a:extLst>
          </p:cNvPr>
          <p:cNvSpPr>
            <a:spLocks noGrp="1" noChangeArrowheads="1"/>
          </p:cNvSpPr>
          <p:nvPr>
            <p:ph type="body" sz="half" idx="2"/>
          </p:nvPr>
        </p:nvSpPr>
        <p:spPr/>
        <p:txBody>
          <a:bodyPr/>
          <a:lstStyle/>
          <a:p>
            <a:pPr eaLnBrk="1" hangingPunct="1"/>
            <a:r>
              <a:rPr lang="en-GB" altLang="en-US"/>
              <a:t>Life skills</a:t>
            </a:r>
          </a:p>
          <a:p>
            <a:pPr eaLnBrk="1" hangingPunct="1"/>
            <a:r>
              <a:rPr lang="en-GB" altLang="en-US"/>
              <a:t>Learning and collecting</a:t>
            </a:r>
          </a:p>
          <a:p>
            <a:pPr eaLnBrk="1" hangingPunct="1"/>
            <a:r>
              <a:rPr lang="en-GB" altLang="en-US"/>
              <a:t>Media and communication</a:t>
            </a:r>
          </a:p>
          <a:p>
            <a:pPr eaLnBrk="1" hangingPunct="1"/>
            <a:r>
              <a:rPr lang="en-GB" altLang="en-US"/>
              <a:t>Natural world</a:t>
            </a:r>
          </a:p>
          <a:p>
            <a:pPr eaLnBrk="1" hangingPunct="1"/>
            <a:r>
              <a:rPr lang="en-GB" altLang="en-US"/>
              <a:t>Games and sports</a:t>
            </a:r>
          </a:p>
          <a:p>
            <a:pPr eaLnBrk="1" hangingPunct="1"/>
            <a:endParaRPr lang="en-GB" altLang="en-US" sz="2400"/>
          </a:p>
        </p:txBody>
      </p:sp>
      <p:pic>
        <p:nvPicPr>
          <p:cNvPr id="59397" name="Picture 4" descr="prev105 small">
            <a:extLst>
              <a:ext uri="{FF2B5EF4-FFF2-40B4-BE49-F238E27FC236}">
                <a16:creationId xmlns:a16="http://schemas.microsoft.com/office/drawing/2014/main" id="{334B1EC4-D07D-4361-A06D-3F0C24654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descr="prev60 small">
            <a:extLst>
              <a:ext uri="{FF2B5EF4-FFF2-40B4-BE49-F238E27FC236}">
                <a16:creationId xmlns:a16="http://schemas.microsoft.com/office/drawing/2014/main" id="{D69ACABB-9869-4581-9535-0CE9D3B94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SK">
            <a:extLst>
              <a:ext uri="{FF2B5EF4-FFF2-40B4-BE49-F238E27FC236}">
                <a16:creationId xmlns:a16="http://schemas.microsoft.com/office/drawing/2014/main" id="{1D97D71A-A03A-4C9B-9663-4651CE8E5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7" descr="prev77 small">
            <a:extLst>
              <a:ext uri="{FF2B5EF4-FFF2-40B4-BE49-F238E27FC236}">
                <a16:creationId xmlns:a16="http://schemas.microsoft.com/office/drawing/2014/main" id="{A4B57E33-A4D5-4E69-BA57-201339ABA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8" descr="prev47">
            <a:extLst>
              <a:ext uri="{FF2B5EF4-FFF2-40B4-BE49-F238E27FC236}">
                <a16:creationId xmlns:a16="http://schemas.microsoft.com/office/drawing/2014/main" id="{592C9108-3995-4783-9672-9CF9249791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7012AC-62A7-41ED-A948-1601B44F3C52}"/>
              </a:ext>
            </a:extLst>
          </p:cNvPr>
          <p:cNvSpPr>
            <a:spLocks noGrp="1" noChangeArrowheads="1"/>
          </p:cNvSpPr>
          <p:nvPr>
            <p:ph type="title"/>
          </p:nvPr>
        </p:nvSpPr>
        <p:spPr/>
        <p:txBody>
          <a:bodyPr/>
          <a:lstStyle/>
          <a:p>
            <a:pPr algn="r" eaLnBrk="1" hangingPunct="1"/>
            <a:br>
              <a:rPr lang="en-GB" altLang="en-US"/>
            </a:br>
            <a:r>
              <a:rPr lang="en-GB" altLang="en-US" b="1"/>
              <a:t>Expedition</a:t>
            </a:r>
          </a:p>
        </p:txBody>
      </p:sp>
      <p:sp>
        <p:nvSpPr>
          <p:cNvPr id="61443" name="Rectangle 3">
            <a:extLst>
              <a:ext uri="{FF2B5EF4-FFF2-40B4-BE49-F238E27FC236}">
                <a16:creationId xmlns:a16="http://schemas.microsoft.com/office/drawing/2014/main" id="{CD991762-0FE6-42C1-B0BF-30D0F81C9BB1}"/>
              </a:ext>
            </a:extLst>
          </p:cNvPr>
          <p:cNvSpPr>
            <a:spLocks noGrp="1" noChangeArrowheads="1"/>
          </p:cNvSpPr>
          <p:nvPr>
            <p:ph type="body" idx="1"/>
          </p:nvPr>
        </p:nvSpPr>
        <p:spPr>
          <a:xfrm>
            <a:off x="4246563" y="1268413"/>
            <a:ext cx="4897437" cy="5589587"/>
          </a:xfrm>
        </p:spPr>
        <p:txBody>
          <a:bodyPr/>
          <a:lstStyle/>
          <a:p>
            <a:pPr eaLnBrk="1" hangingPunct="1">
              <a:buFontTx/>
              <a:buNone/>
            </a:pPr>
            <a:r>
              <a:rPr lang="en-GB" altLang="en-US" b="1"/>
              <a:t>Aim</a:t>
            </a:r>
          </a:p>
          <a:p>
            <a:pPr eaLnBrk="1" hangingPunct="1"/>
            <a:r>
              <a:rPr lang="en-GB" altLang="en-US"/>
              <a:t>To inspire young people to </a:t>
            </a:r>
            <a:br>
              <a:rPr lang="en-GB" altLang="en-US"/>
            </a:br>
            <a:r>
              <a:rPr lang="en-GB" altLang="en-US"/>
              <a:t>develop initiative and a </a:t>
            </a:r>
            <a:br>
              <a:rPr lang="en-GB" altLang="en-US"/>
            </a:br>
            <a:r>
              <a:rPr lang="en-GB" altLang="en-US"/>
              <a:t>sense of adventure and </a:t>
            </a:r>
            <a:br>
              <a:rPr lang="en-GB" altLang="en-US"/>
            </a:br>
            <a:r>
              <a:rPr lang="en-GB" altLang="en-US"/>
              <a:t>discovery, by planning, </a:t>
            </a:r>
            <a:br>
              <a:rPr lang="en-GB" altLang="en-US"/>
            </a:br>
            <a:r>
              <a:rPr lang="en-GB" altLang="en-US"/>
              <a:t>training for and completing </a:t>
            </a:r>
            <a:br>
              <a:rPr lang="en-GB" altLang="en-US"/>
            </a:br>
            <a:r>
              <a:rPr lang="en-GB" altLang="en-US"/>
              <a:t>an adventurous journey as </a:t>
            </a:r>
            <a:br>
              <a:rPr lang="en-GB" altLang="en-US"/>
            </a:br>
            <a:r>
              <a:rPr lang="en-GB" altLang="en-US"/>
              <a:t>part of a team.</a:t>
            </a:r>
          </a:p>
        </p:txBody>
      </p:sp>
      <p:pic>
        <p:nvPicPr>
          <p:cNvPr id="61444" name="Picture 5">
            <a:extLst>
              <a:ext uri="{FF2B5EF4-FFF2-40B4-BE49-F238E27FC236}">
                <a16:creationId xmlns:a16="http://schemas.microsoft.com/office/drawing/2014/main" id="{BBFD84D8-3E3F-45F1-9AF8-31D19D45B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412875"/>
            <a:ext cx="3929062"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BA4BEEE-F4E7-4166-A04C-C88E2A708017}"/>
              </a:ext>
            </a:extLst>
          </p:cNvPr>
          <p:cNvSpPr>
            <a:spLocks noGrp="1" noChangeArrowheads="1"/>
          </p:cNvSpPr>
          <p:nvPr>
            <p:ph type="title"/>
          </p:nvPr>
        </p:nvSpPr>
        <p:spPr/>
        <p:txBody>
          <a:bodyPr/>
          <a:lstStyle/>
          <a:p>
            <a:pPr algn="r" eaLnBrk="1" hangingPunct="1"/>
            <a:br>
              <a:rPr lang="en-GB" altLang="en-US" b="1"/>
            </a:br>
            <a:r>
              <a:rPr lang="en-GB" altLang="en-US" b="1"/>
              <a:t>Benefits</a:t>
            </a:r>
            <a:r>
              <a:rPr lang="en-GB" altLang="en-US"/>
              <a:t> </a:t>
            </a:r>
          </a:p>
        </p:txBody>
      </p:sp>
      <p:sp>
        <p:nvSpPr>
          <p:cNvPr id="63491" name="Rectangle 3">
            <a:extLst>
              <a:ext uri="{FF2B5EF4-FFF2-40B4-BE49-F238E27FC236}">
                <a16:creationId xmlns:a16="http://schemas.microsoft.com/office/drawing/2014/main" id="{9A4C552B-B0AD-499D-A72C-57787A98835D}"/>
              </a:ext>
            </a:extLst>
          </p:cNvPr>
          <p:cNvSpPr>
            <a:spLocks noGrp="1" noChangeArrowheads="1"/>
          </p:cNvSpPr>
          <p:nvPr>
            <p:ph type="body" idx="1"/>
          </p:nvPr>
        </p:nvSpPr>
        <p:spPr/>
        <p:txBody>
          <a:bodyPr/>
          <a:lstStyle/>
          <a:p>
            <a:pPr eaLnBrk="1" hangingPunct="1">
              <a:lnSpc>
                <a:spcPct val="90000"/>
              </a:lnSpc>
            </a:pPr>
            <a:r>
              <a:rPr lang="en-GB" altLang="en-US" sz="2400"/>
              <a:t>Gain an appreciation of and respect for the </a:t>
            </a:r>
            <a:br>
              <a:rPr lang="en-GB" altLang="en-US" sz="2400"/>
            </a:br>
            <a:r>
              <a:rPr lang="en-GB" altLang="en-US" sz="2400"/>
              <a:t>outdoor environment.</a:t>
            </a:r>
          </a:p>
          <a:p>
            <a:pPr eaLnBrk="1" hangingPunct="1">
              <a:lnSpc>
                <a:spcPct val="90000"/>
              </a:lnSpc>
            </a:pPr>
            <a:r>
              <a:rPr lang="en-GB" altLang="en-US" sz="2400"/>
              <a:t>Learn the value of sharing responsibility for success.</a:t>
            </a:r>
          </a:p>
          <a:p>
            <a:pPr eaLnBrk="1" hangingPunct="1">
              <a:lnSpc>
                <a:spcPct val="90000"/>
              </a:lnSpc>
            </a:pPr>
            <a:r>
              <a:rPr lang="en-GB" altLang="en-US" sz="2400"/>
              <a:t>Learn the importance of attention to detail and organisational ability.</a:t>
            </a:r>
          </a:p>
          <a:p>
            <a:pPr eaLnBrk="1" hangingPunct="1">
              <a:lnSpc>
                <a:spcPct val="90000"/>
              </a:lnSpc>
            </a:pPr>
            <a:r>
              <a:rPr lang="en-GB" altLang="en-US" sz="2400"/>
              <a:t>Develop and demonstrate enterprise and imagination.</a:t>
            </a:r>
          </a:p>
          <a:p>
            <a:pPr eaLnBrk="1" hangingPunct="1">
              <a:lnSpc>
                <a:spcPct val="90000"/>
              </a:lnSpc>
            </a:pPr>
            <a:r>
              <a:rPr lang="en-GB" altLang="en-US" sz="2400"/>
              <a:t>Become more self-reliant.</a:t>
            </a:r>
          </a:p>
          <a:p>
            <a:pPr eaLnBrk="1" hangingPunct="1">
              <a:lnSpc>
                <a:spcPct val="90000"/>
              </a:lnSpc>
            </a:pPr>
            <a:r>
              <a:rPr lang="en-GB" altLang="en-US" sz="2400"/>
              <a:t>Become more able to overcome challenges.</a:t>
            </a:r>
          </a:p>
          <a:p>
            <a:pPr eaLnBrk="1" hangingPunct="1">
              <a:lnSpc>
                <a:spcPct val="90000"/>
              </a:lnSpc>
            </a:pPr>
            <a:r>
              <a:rPr lang="en-GB" altLang="en-US" sz="2400"/>
              <a:t>Recognise the needs and strengths of others.</a:t>
            </a:r>
          </a:p>
          <a:p>
            <a:pPr eaLnBrk="1" hangingPunct="1">
              <a:lnSpc>
                <a:spcPct val="90000"/>
              </a:lnSpc>
            </a:pPr>
            <a:r>
              <a:rPr lang="en-GB" altLang="en-US" sz="2400"/>
              <a:t>Improve decision-making skills and the ability to accept consequences.</a:t>
            </a:r>
          </a:p>
          <a:p>
            <a:pPr eaLnBrk="1" hangingPunct="1">
              <a:lnSpc>
                <a:spcPct val="90000"/>
              </a:lnSpc>
            </a:pPr>
            <a:r>
              <a:rPr lang="en-GB" altLang="en-US" sz="2400"/>
              <a:t>Gain skills to reflect on personal performance.</a:t>
            </a:r>
          </a:p>
          <a:p>
            <a:pPr eaLnBrk="1" hangingPunct="1">
              <a:lnSpc>
                <a:spcPct val="90000"/>
              </a:lnSpc>
            </a:pPr>
            <a:r>
              <a:rPr lang="en-GB" altLang="en-US" sz="2400"/>
              <a:t>Learn to manage risk.</a:t>
            </a:r>
          </a:p>
          <a:p>
            <a:pPr eaLnBrk="1" hangingPunct="1">
              <a:lnSpc>
                <a:spcPct val="90000"/>
              </a:lnSpc>
            </a:pPr>
            <a:r>
              <a:rPr lang="en-GB" altLang="en-US" sz="2400"/>
              <a:t>Learn through experience.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28EDED3-1390-40D6-AAD1-017B7584479C}"/>
              </a:ext>
            </a:extLst>
          </p:cNvPr>
          <p:cNvSpPr>
            <a:spLocks noGrp="1" noChangeArrowheads="1"/>
          </p:cNvSpPr>
          <p:nvPr>
            <p:ph type="title"/>
          </p:nvPr>
        </p:nvSpPr>
        <p:spPr/>
        <p:txBody>
          <a:bodyPr/>
          <a:lstStyle/>
          <a:p>
            <a:pPr algn="r" eaLnBrk="1" hangingPunct="1"/>
            <a:br>
              <a:rPr lang="en-GB" altLang="en-US" b="1"/>
            </a:br>
            <a:r>
              <a:rPr lang="en-GB" altLang="en-US" b="1"/>
              <a:t>The expedition process</a:t>
            </a:r>
          </a:p>
        </p:txBody>
      </p:sp>
      <p:sp>
        <p:nvSpPr>
          <p:cNvPr id="65539" name="Rectangle 4">
            <a:extLst>
              <a:ext uri="{FF2B5EF4-FFF2-40B4-BE49-F238E27FC236}">
                <a16:creationId xmlns:a16="http://schemas.microsoft.com/office/drawing/2014/main" id="{60A6990A-97BC-4AC1-AF48-C6A61AB150B7}"/>
              </a:ext>
            </a:extLst>
          </p:cNvPr>
          <p:cNvSpPr>
            <a:spLocks noChangeArrowheads="1"/>
          </p:cNvSpPr>
          <p:nvPr/>
        </p:nvSpPr>
        <p:spPr bwMode="auto">
          <a:xfrm>
            <a:off x="250825" y="0"/>
            <a:ext cx="86423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endParaRPr lang="en-US" altLang="en-US" sz="3200">
              <a:solidFill>
                <a:schemeClr val="tx1"/>
              </a:solidFill>
              <a:latin typeface="Georgia" panose="02040502050405020303" pitchFamily="18" charset="0"/>
            </a:endParaRPr>
          </a:p>
        </p:txBody>
      </p:sp>
      <p:sp>
        <p:nvSpPr>
          <p:cNvPr id="65540" name="Text Box 5">
            <a:extLst>
              <a:ext uri="{FF2B5EF4-FFF2-40B4-BE49-F238E27FC236}">
                <a16:creationId xmlns:a16="http://schemas.microsoft.com/office/drawing/2014/main" id="{4A593347-D366-4341-BD23-184109F87502}"/>
              </a:ext>
            </a:extLst>
          </p:cNvPr>
          <p:cNvSpPr txBox="1">
            <a:spLocks noChangeArrowheads="1"/>
          </p:cNvSpPr>
          <p:nvPr/>
        </p:nvSpPr>
        <p:spPr bwMode="auto">
          <a:xfrm>
            <a:off x="2771775" y="1628775"/>
            <a:ext cx="3598863"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en-GB" altLang="en-US"/>
              <a:t>Preparation</a:t>
            </a:r>
          </a:p>
        </p:txBody>
      </p:sp>
      <p:sp>
        <p:nvSpPr>
          <p:cNvPr id="65541" name="Text Box 6">
            <a:extLst>
              <a:ext uri="{FF2B5EF4-FFF2-40B4-BE49-F238E27FC236}">
                <a16:creationId xmlns:a16="http://schemas.microsoft.com/office/drawing/2014/main" id="{510AFA7C-7D14-4D70-BD95-EE8F928E6DC4}"/>
              </a:ext>
            </a:extLst>
          </p:cNvPr>
          <p:cNvSpPr txBox="1">
            <a:spLocks noChangeArrowheads="1"/>
          </p:cNvSpPr>
          <p:nvPr/>
        </p:nvSpPr>
        <p:spPr bwMode="auto">
          <a:xfrm>
            <a:off x="2771775" y="2565400"/>
            <a:ext cx="3598863" cy="576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en-GB" altLang="en-US"/>
              <a:t>Training</a:t>
            </a:r>
          </a:p>
        </p:txBody>
      </p:sp>
      <p:sp>
        <p:nvSpPr>
          <p:cNvPr id="65542" name="Text Box 7">
            <a:extLst>
              <a:ext uri="{FF2B5EF4-FFF2-40B4-BE49-F238E27FC236}">
                <a16:creationId xmlns:a16="http://schemas.microsoft.com/office/drawing/2014/main" id="{0A7D229B-DC2C-4209-924B-6DAD7EEB1BFC}"/>
              </a:ext>
            </a:extLst>
          </p:cNvPr>
          <p:cNvSpPr txBox="1">
            <a:spLocks noChangeArrowheads="1"/>
          </p:cNvSpPr>
          <p:nvPr/>
        </p:nvSpPr>
        <p:spPr bwMode="auto">
          <a:xfrm>
            <a:off x="1436688" y="4437063"/>
            <a:ext cx="6264275"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en-GB" altLang="en-US"/>
              <a:t>Qualifying expedition, debrief and presentation</a:t>
            </a:r>
          </a:p>
        </p:txBody>
      </p:sp>
      <p:sp>
        <p:nvSpPr>
          <p:cNvPr id="65543" name="Text Box 8">
            <a:extLst>
              <a:ext uri="{FF2B5EF4-FFF2-40B4-BE49-F238E27FC236}">
                <a16:creationId xmlns:a16="http://schemas.microsoft.com/office/drawing/2014/main" id="{B304A192-5471-491B-BCF8-0E1AA73A926C}"/>
              </a:ext>
            </a:extLst>
          </p:cNvPr>
          <p:cNvSpPr txBox="1">
            <a:spLocks noChangeArrowheads="1"/>
          </p:cNvSpPr>
          <p:nvPr/>
        </p:nvSpPr>
        <p:spPr bwMode="auto">
          <a:xfrm>
            <a:off x="2771775" y="5805488"/>
            <a:ext cx="3598863"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en-GB" altLang="en-US"/>
              <a:t>Assessment</a:t>
            </a:r>
          </a:p>
        </p:txBody>
      </p:sp>
      <p:sp>
        <p:nvSpPr>
          <p:cNvPr id="65544" name="Line 9">
            <a:extLst>
              <a:ext uri="{FF2B5EF4-FFF2-40B4-BE49-F238E27FC236}">
                <a16:creationId xmlns:a16="http://schemas.microsoft.com/office/drawing/2014/main" id="{239275E3-3F34-4022-BF59-E5EFF53994B4}"/>
              </a:ext>
            </a:extLst>
          </p:cNvPr>
          <p:cNvSpPr>
            <a:spLocks noChangeShapeType="1"/>
          </p:cNvSpPr>
          <p:nvPr/>
        </p:nvSpPr>
        <p:spPr bwMode="auto">
          <a:xfrm>
            <a:off x="4572000" y="54451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5" name="Line 10">
            <a:extLst>
              <a:ext uri="{FF2B5EF4-FFF2-40B4-BE49-F238E27FC236}">
                <a16:creationId xmlns:a16="http://schemas.microsoft.com/office/drawing/2014/main" id="{2AD2AAE4-09C4-47E2-8F07-AC64DAC45782}"/>
              </a:ext>
            </a:extLst>
          </p:cNvPr>
          <p:cNvSpPr>
            <a:spLocks noChangeShapeType="1"/>
          </p:cNvSpPr>
          <p:nvPr/>
        </p:nvSpPr>
        <p:spPr bwMode="auto">
          <a:xfrm>
            <a:off x="4572000" y="40767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6" name="Line 11">
            <a:extLst>
              <a:ext uri="{FF2B5EF4-FFF2-40B4-BE49-F238E27FC236}">
                <a16:creationId xmlns:a16="http://schemas.microsoft.com/office/drawing/2014/main" id="{F14EF7A2-E825-4784-ADE5-71D6C1E4063F}"/>
              </a:ext>
            </a:extLst>
          </p:cNvPr>
          <p:cNvSpPr>
            <a:spLocks noChangeShapeType="1"/>
          </p:cNvSpPr>
          <p:nvPr/>
        </p:nvSpPr>
        <p:spPr bwMode="auto">
          <a:xfrm>
            <a:off x="4572000" y="22050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7" name="Text Box 12">
            <a:extLst>
              <a:ext uri="{FF2B5EF4-FFF2-40B4-BE49-F238E27FC236}">
                <a16:creationId xmlns:a16="http://schemas.microsoft.com/office/drawing/2014/main" id="{837F281B-E62E-4AB2-9974-13654793AAA8}"/>
              </a:ext>
            </a:extLst>
          </p:cNvPr>
          <p:cNvSpPr txBox="1">
            <a:spLocks noChangeArrowheads="1"/>
          </p:cNvSpPr>
          <p:nvPr/>
        </p:nvSpPr>
        <p:spPr bwMode="auto">
          <a:xfrm>
            <a:off x="2771775" y="3500438"/>
            <a:ext cx="3598863"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76B900"/>
              </a:buClr>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rgbClr val="76B900"/>
              </a:buClr>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rgbClr val="76B900"/>
              </a:buClr>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rgbClr val="76B900"/>
              </a:buClr>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6B900"/>
              </a:buClr>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r>
              <a:rPr lang="en-GB" altLang="en-US"/>
              <a:t>Practice expedition</a:t>
            </a:r>
          </a:p>
        </p:txBody>
      </p:sp>
      <p:sp>
        <p:nvSpPr>
          <p:cNvPr id="65548" name="Line 13">
            <a:extLst>
              <a:ext uri="{FF2B5EF4-FFF2-40B4-BE49-F238E27FC236}">
                <a16:creationId xmlns:a16="http://schemas.microsoft.com/office/drawing/2014/main" id="{8574065A-DA0F-4B01-81EE-DAFB603D7076}"/>
              </a:ext>
            </a:extLst>
          </p:cNvPr>
          <p:cNvSpPr>
            <a:spLocks noChangeShapeType="1"/>
          </p:cNvSpPr>
          <p:nvPr/>
        </p:nvSpPr>
        <p:spPr bwMode="auto">
          <a:xfrm>
            <a:off x="4572000" y="31416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997A8B5-3572-473C-9DD5-0D865AA779B9}"/>
              </a:ext>
            </a:extLst>
          </p:cNvPr>
          <p:cNvSpPr>
            <a:spLocks noGrp="1" noChangeArrowheads="1"/>
          </p:cNvSpPr>
          <p:nvPr>
            <p:ph type="title"/>
          </p:nvPr>
        </p:nvSpPr>
        <p:spPr/>
        <p:txBody>
          <a:bodyPr/>
          <a:lstStyle/>
          <a:p>
            <a:pPr algn="r" eaLnBrk="1" hangingPunct="1"/>
            <a:br>
              <a:rPr lang="en-GB" altLang="en-US" b="1"/>
            </a:br>
            <a:r>
              <a:rPr lang="en-GB" altLang="en-US" b="1"/>
              <a:t>Expedition examples</a:t>
            </a:r>
          </a:p>
        </p:txBody>
      </p:sp>
      <p:sp>
        <p:nvSpPr>
          <p:cNvPr id="67587" name="Rectangle 3">
            <a:extLst>
              <a:ext uri="{FF2B5EF4-FFF2-40B4-BE49-F238E27FC236}">
                <a16:creationId xmlns:a16="http://schemas.microsoft.com/office/drawing/2014/main" id="{7768AAF1-68BB-4F3A-8027-BD24BB4F3711}"/>
              </a:ext>
            </a:extLst>
          </p:cNvPr>
          <p:cNvSpPr>
            <a:spLocks noGrp="1" noChangeArrowheads="1"/>
          </p:cNvSpPr>
          <p:nvPr>
            <p:ph type="body" idx="1"/>
          </p:nvPr>
        </p:nvSpPr>
        <p:spPr/>
        <p:txBody>
          <a:bodyPr/>
          <a:lstStyle/>
          <a:p>
            <a:pPr eaLnBrk="1" hangingPunct="1"/>
            <a:r>
              <a:rPr lang="en-GB" altLang="en-US"/>
              <a:t>This can be far flung or close to home:</a:t>
            </a:r>
          </a:p>
          <a:p>
            <a:pPr lvl="1" eaLnBrk="1" hangingPunct="1"/>
            <a:r>
              <a:rPr lang="en-GB" altLang="en-US"/>
              <a:t>Exploring team dynamics on foot in the Cairngorms.</a:t>
            </a:r>
          </a:p>
          <a:p>
            <a:pPr lvl="1" eaLnBrk="1" hangingPunct="1"/>
            <a:r>
              <a:rPr lang="en-GB" altLang="en-US"/>
              <a:t>Using cycle paths in Germany to compare to the UK.</a:t>
            </a:r>
          </a:p>
          <a:p>
            <a:pPr lvl="1" eaLnBrk="1" hangingPunct="1"/>
            <a:r>
              <a:rPr lang="en-GB" altLang="en-US"/>
              <a:t>Following a disused railway track by wheelchair.</a:t>
            </a:r>
          </a:p>
          <a:p>
            <a:pPr lvl="1" eaLnBrk="1" hangingPunct="1"/>
            <a:r>
              <a:rPr lang="en-GB" altLang="en-US"/>
              <a:t>Utilising canoe trails in Canada on a wilderness trip.</a:t>
            </a:r>
          </a:p>
          <a:p>
            <a:pPr lvl="1" eaLnBrk="1" hangingPunct="1"/>
            <a:r>
              <a:rPr lang="en-GB" altLang="en-US"/>
              <a:t>Exploring bridle paths in the Brecon Beacons. </a:t>
            </a:r>
          </a:p>
        </p:txBody>
      </p:sp>
      <p:pic>
        <p:nvPicPr>
          <p:cNvPr id="67588" name="Picture 4" descr="Ex">
            <a:extLst>
              <a:ext uri="{FF2B5EF4-FFF2-40B4-BE49-F238E27FC236}">
                <a16:creationId xmlns:a16="http://schemas.microsoft.com/office/drawing/2014/main" id="{050057C2-233B-4D2D-A83D-C59AA0FB9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EX">
            <a:extLst>
              <a:ext uri="{FF2B5EF4-FFF2-40B4-BE49-F238E27FC236}">
                <a16:creationId xmlns:a16="http://schemas.microsoft.com/office/drawing/2014/main" id="{44627299-6AF1-462E-A07A-4C79695AC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EX">
            <a:extLst>
              <a:ext uri="{FF2B5EF4-FFF2-40B4-BE49-F238E27FC236}">
                <a16:creationId xmlns:a16="http://schemas.microsoft.com/office/drawing/2014/main" id="{F88BA4C0-320D-459C-8C1A-37F988C2C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EX">
            <a:extLst>
              <a:ext uri="{FF2B5EF4-FFF2-40B4-BE49-F238E27FC236}">
                <a16:creationId xmlns:a16="http://schemas.microsoft.com/office/drawing/2014/main" id="{89E60946-02B6-443E-AA40-55FF18CED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Ex">
            <a:extLst>
              <a:ext uri="{FF2B5EF4-FFF2-40B4-BE49-F238E27FC236}">
                <a16:creationId xmlns:a16="http://schemas.microsoft.com/office/drawing/2014/main" id="{37F76050-787D-47EB-A5EF-D4A30303F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5110163"/>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09BE2B5-94F5-4110-BA60-199E3986F546}"/>
              </a:ext>
            </a:extLst>
          </p:cNvPr>
          <p:cNvSpPr>
            <a:spLocks noGrp="1" noChangeArrowheads="1"/>
          </p:cNvSpPr>
          <p:nvPr>
            <p:ph type="title"/>
          </p:nvPr>
        </p:nvSpPr>
        <p:spPr/>
        <p:txBody>
          <a:bodyPr/>
          <a:lstStyle/>
          <a:p>
            <a:pPr algn="r" eaLnBrk="1" hangingPunct="1"/>
            <a:br>
              <a:rPr lang="en-GB" altLang="en-US" b="1"/>
            </a:br>
            <a:r>
              <a:rPr lang="en-GB" altLang="en-US" b="1"/>
              <a:t>Timescales for qualifying expeditions</a:t>
            </a:r>
          </a:p>
        </p:txBody>
      </p:sp>
      <p:graphicFrame>
        <p:nvGraphicFramePr>
          <p:cNvPr id="302133" name="Group 53">
            <a:extLst>
              <a:ext uri="{FF2B5EF4-FFF2-40B4-BE49-F238E27FC236}">
                <a16:creationId xmlns:a16="http://schemas.microsoft.com/office/drawing/2014/main" id="{3627E93C-ADB7-4170-9F39-BCD478B1E913}"/>
              </a:ext>
            </a:extLst>
          </p:cNvPr>
          <p:cNvGraphicFramePr>
            <a:graphicFrameLocks noGrp="1"/>
          </p:cNvGraphicFramePr>
          <p:nvPr>
            <p:ph idx="1"/>
          </p:nvPr>
        </p:nvGraphicFramePr>
        <p:xfrm>
          <a:off x="250825" y="1412875"/>
          <a:ext cx="8642350" cy="4879975"/>
        </p:xfrm>
        <a:graphic>
          <a:graphicData uri="http://schemas.openxmlformats.org/drawingml/2006/table">
            <a:tbl>
              <a:tblPr/>
              <a:tblGrid>
                <a:gridCol w="1296988">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4471987">
                  <a:extLst>
                    <a:ext uri="{9D8B030D-6E8A-4147-A177-3AD203B41FA5}">
                      <a16:colId xmlns:a16="http://schemas.microsoft.com/office/drawing/2014/main" val="20002"/>
                    </a:ext>
                  </a:extLst>
                </a:gridCol>
              </a:tblGrid>
              <a:tr h="874713">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dirty="0">
                          <a:ln>
                            <a:noFill/>
                          </a:ln>
                          <a:solidFill>
                            <a:srgbClr val="000000"/>
                          </a:solidFill>
                          <a:effectLst/>
                          <a:latin typeface="Arial" charset="0"/>
                          <a:ea typeface="ＭＳ Ｐゴシック" charset="-128"/>
                        </a:rPr>
                        <a:t>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a:ln>
                            <a:noFill/>
                          </a:ln>
                          <a:solidFill>
                            <a:srgbClr val="000000"/>
                          </a:solidFill>
                          <a:effectLst/>
                          <a:latin typeface="Arial" charset="0"/>
                          <a:ea typeface="ＭＳ Ｐゴシック" charset="-128"/>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dirty="0">
                          <a:ln>
                            <a:noFill/>
                          </a:ln>
                          <a:solidFill>
                            <a:srgbClr val="000000"/>
                          </a:solidFill>
                          <a:effectLst/>
                          <a:latin typeface="Arial" charset="0"/>
                          <a:ea typeface="ＭＳ Ｐゴシック" charset="-128"/>
                        </a:rPr>
                        <a:t>Minimum hours of planned activity each 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87">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Bronze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2 days and 1 night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At least 6 hours during the daytime (at least 3 of which must be spent journeying)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1335087">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Silver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3 days and 2 nights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At least 7 hours during the daytime (at least 3½ of which must be spent journeying)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335087">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Gold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4 days and 3 nights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76B900"/>
                        </a:buClr>
                        <a:buSzTx/>
                        <a:buFontTx/>
                        <a:buNone/>
                        <a:tabLst/>
                      </a:pPr>
                      <a:r>
                        <a:rPr kumimoji="0" lang="en-GB" sz="2400" b="0" i="0" u="none" strike="noStrike" cap="none" normalizeH="0" baseline="0">
                          <a:ln>
                            <a:noFill/>
                          </a:ln>
                          <a:solidFill>
                            <a:schemeClr val="bg1"/>
                          </a:solidFill>
                          <a:effectLst/>
                          <a:latin typeface="Arial" charset="0"/>
                          <a:ea typeface="ＭＳ Ｐゴシック" charset="-128"/>
                        </a:rPr>
                        <a:t>At least 8 hours during the daytime (at least 4 of which must be spent journeying)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DBE50F58-E3CF-48ED-94B4-CD8FD6B455FB}"/>
              </a:ext>
            </a:extLst>
          </p:cNvPr>
          <p:cNvSpPr>
            <a:spLocks noGrp="1" noChangeArrowheads="1"/>
          </p:cNvSpPr>
          <p:nvPr>
            <p:ph type="title"/>
          </p:nvPr>
        </p:nvSpPr>
        <p:spPr/>
        <p:txBody>
          <a:bodyPr/>
          <a:lstStyle/>
          <a:p>
            <a:pPr algn="r" eaLnBrk="1" hangingPunct="1">
              <a:defRPr/>
            </a:pPr>
            <a:br>
              <a:rPr lang="en-GB" b="1" dirty="0">
                <a:ea typeface="ＭＳ Ｐゴシック" charset="-128"/>
              </a:rPr>
            </a:br>
            <a:r>
              <a:rPr lang="en-GB" b="1" dirty="0">
                <a:ea typeface="ＭＳ Ｐゴシック" charset="-128"/>
              </a:rPr>
              <a:t>Residential (Gold only)</a:t>
            </a:r>
          </a:p>
        </p:txBody>
      </p:sp>
      <p:sp>
        <p:nvSpPr>
          <p:cNvPr id="71683" name="Rectangle 6">
            <a:extLst>
              <a:ext uri="{FF2B5EF4-FFF2-40B4-BE49-F238E27FC236}">
                <a16:creationId xmlns:a16="http://schemas.microsoft.com/office/drawing/2014/main" id="{722E6B25-8236-4E9B-A8DE-140C894D0869}"/>
              </a:ext>
            </a:extLst>
          </p:cNvPr>
          <p:cNvSpPr>
            <a:spLocks noGrp="1" noChangeArrowheads="1"/>
          </p:cNvSpPr>
          <p:nvPr>
            <p:ph type="body" idx="1"/>
          </p:nvPr>
        </p:nvSpPr>
        <p:spPr>
          <a:xfrm>
            <a:off x="3995738" y="1268413"/>
            <a:ext cx="5148262" cy="5589587"/>
          </a:xfrm>
          <a:noFill/>
        </p:spPr>
        <p:txBody>
          <a:bodyPr/>
          <a:lstStyle/>
          <a:p>
            <a:pPr eaLnBrk="1" hangingPunct="1">
              <a:buFontTx/>
              <a:buNone/>
            </a:pPr>
            <a:r>
              <a:rPr lang="en-GB" altLang="en-US" b="1"/>
              <a:t>Aim </a:t>
            </a:r>
          </a:p>
          <a:p>
            <a:pPr eaLnBrk="1" hangingPunct="1"/>
            <a:r>
              <a:rPr lang="en-GB" altLang="en-US"/>
              <a:t>To inspire participants through a concentrated involvement </a:t>
            </a:r>
            <a:br>
              <a:rPr lang="en-GB" altLang="en-US"/>
            </a:br>
            <a:r>
              <a:rPr lang="en-GB" altLang="en-US"/>
              <a:t>with people they don’t know, </a:t>
            </a:r>
            <a:br>
              <a:rPr lang="en-GB" altLang="en-US"/>
            </a:br>
            <a:r>
              <a:rPr lang="en-GB" altLang="en-US"/>
              <a:t>who are usually from different </a:t>
            </a:r>
            <a:br>
              <a:rPr lang="en-GB" altLang="en-US"/>
            </a:br>
            <a:r>
              <a:rPr lang="en-GB" altLang="en-US"/>
              <a:t>backgrounds, and bring </a:t>
            </a:r>
            <a:br>
              <a:rPr lang="en-GB" altLang="en-US"/>
            </a:br>
            <a:r>
              <a:rPr lang="en-GB" altLang="en-US"/>
              <a:t>alternative views to the </a:t>
            </a:r>
            <a:br>
              <a:rPr lang="en-GB" altLang="en-US"/>
            </a:br>
            <a:r>
              <a:rPr lang="en-GB" altLang="en-US"/>
              <a:t>challenges they will face.</a:t>
            </a:r>
          </a:p>
        </p:txBody>
      </p:sp>
      <p:pic>
        <p:nvPicPr>
          <p:cNvPr id="71684" name="Picture 5" descr="\\DOE-NAS-WS1-01\Picture Library\Image Library\photos to file\Margam August DofE Young Leader\018.JPG">
            <a:extLst>
              <a:ext uri="{FF2B5EF4-FFF2-40B4-BE49-F238E27FC236}">
                <a16:creationId xmlns:a16="http://schemas.microsoft.com/office/drawing/2014/main" id="{FF2C22E5-2AE9-487E-AC8D-A11861C60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842"/>
          <a:stretch>
            <a:fillRect/>
          </a:stretch>
        </p:blipFill>
        <p:spPr bwMode="auto">
          <a:xfrm>
            <a:off x="28575" y="1412875"/>
            <a:ext cx="388778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E67EC19-2D80-442C-8C96-DFB63D55B318}"/>
              </a:ext>
            </a:extLst>
          </p:cNvPr>
          <p:cNvSpPr>
            <a:spLocks noGrp="1" noChangeArrowheads="1"/>
          </p:cNvSpPr>
          <p:nvPr>
            <p:ph type="title"/>
          </p:nvPr>
        </p:nvSpPr>
        <p:spPr/>
        <p:txBody>
          <a:bodyPr/>
          <a:lstStyle/>
          <a:p>
            <a:pPr eaLnBrk="1" hangingPunct="1"/>
            <a:br>
              <a:rPr lang="en-GB" altLang="en-US"/>
            </a:br>
            <a:r>
              <a:rPr lang="en-GB" altLang="en-US"/>
              <a:t>The DofE is…</a:t>
            </a:r>
          </a:p>
        </p:txBody>
      </p:sp>
      <p:sp>
        <p:nvSpPr>
          <p:cNvPr id="18435" name="Rectangle 3">
            <a:extLst>
              <a:ext uri="{FF2B5EF4-FFF2-40B4-BE49-F238E27FC236}">
                <a16:creationId xmlns:a16="http://schemas.microsoft.com/office/drawing/2014/main" id="{85FCA21B-A654-4FC6-BC91-176761553CF3}"/>
              </a:ext>
            </a:extLst>
          </p:cNvPr>
          <p:cNvSpPr>
            <a:spLocks noGrp="1" noChangeArrowheads="1"/>
          </p:cNvSpPr>
          <p:nvPr>
            <p:ph type="body" idx="1"/>
          </p:nvPr>
        </p:nvSpPr>
        <p:spPr>
          <a:xfrm>
            <a:off x="250825" y="1258888"/>
            <a:ext cx="8740775" cy="5589587"/>
          </a:xfrm>
        </p:spPr>
        <p:txBody>
          <a:bodyPr/>
          <a:lstStyle/>
          <a:p>
            <a:pPr eaLnBrk="1" hangingPunct="1">
              <a:buFontTx/>
              <a:buNone/>
            </a:pPr>
            <a:r>
              <a:rPr lang="en-US" altLang="en-US" sz="2400"/>
              <a:t>You achieve an Award by completing a personal programme </a:t>
            </a:r>
          </a:p>
          <a:p>
            <a:pPr eaLnBrk="1" hangingPunct="1">
              <a:buFontTx/>
              <a:buNone/>
            </a:pPr>
            <a:r>
              <a:rPr lang="en-US" altLang="en-US" sz="2400"/>
              <a:t>of activities in four sections:</a:t>
            </a:r>
          </a:p>
          <a:p>
            <a:pPr eaLnBrk="1" hangingPunct="1">
              <a:buClr>
                <a:srgbClr val="E80649"/>
              </a:buClr>
              <a:buFont typeface="Wingdings" panose="05000000000000000000" pitchFamily="2" charset="2"/>
              <a:buChar char="n"/>
            </a:pPr>
            <a:r>
              <a:rPr lang="en-GB" altLang="en-US" sz="2400" b="1"/>
              <a:t>Volunteering: </a:t>
            </a:r>
            <a:r>
              <a:rPr lang="en-GB" altLang="en-US" sz="2400"/>
              <a:t>undertaking service to individuals or the community.</a:t>
            </a:r>
            <a:endParaRPr lang="en-GB" altLang="en-US" sz="2400" b="1"/>
          </a:p>
          <a:p>
            <a:pPr eaLnBrk="1" hangingPunct="1">
              <a:buClr>
                <a:srgbClr val="FFC726"/>
              </a:buClr>
              <a:buFont typeface="Wingdings" panose="05000000000000000000" pitchFamily="2" charset="2"/>
              <a:buChar char="n"/>
            </a:pPr>
            <a:r>
              <a:rPr lang="en-GB" altLang="en-US" sz="2400" b="1"/>
              <a:t>Physical: </a:t>
            </a:r>
            <a:r>
              <a:rPr lang="en-GB" altLang="en-US" sz="2400"/>
              <a:t>improving in an area of sport, dance or fitness activities.</a:t>
            </a:r>
            <a:endParaRPr lang="en-GB" altLang="en-US" sz="2400" b="1"/>
          </a:p>
          <a:p>
            <a:pPr eaLnBrk="1" hangingPunct="1">
              <a:buClr>
                <a:srgbClr val="0082D1"/>
              </a:buClr>
              <a:buFont typeface="Wingdings" panose="05000000000000000000" pitchFamily="2" charset="2"/>
              <a:buChar char="n"/>
            </a:pPr>
            <a:r>
              <a:rPr lang="en-GB" altLang="en-US" sz="2400" b="1"/>
              <a:t>Skills: </a:t>
            </a:r>
            <a:r>
              <a:rPr lang="en-GB" altLang="en-US" sz="2400"/>
              <a:t>developing practical and social skills and personal interests.</a:t>
            </a:r>
            <a:endParaRPr lang="en-GB" altLang="en-US" sz="2400" b="1"/>
          </a:p>
          <a:p>
            <a:pPr eaLnBrk="1" hangingPunct="1">
              <a:buClr>
                <a:srgbClr val="76B900"/>
              </a:buClr>
              <a:buFont typeface="Wingdings" panose="05000000000000000000" pitchFamily="2" charset="2"/>
              <a:buChar char="n"/>
            </a:pPr>
            <a:r>
              <a:rPr lang="en-GB" altLang="en-US" sz="2400" b="1"/>
              <a:t>Expedition: </a:t>
            </a:r>
            <a:r>
              <a:rPr lang="en-GB" altLang="en-US" sz="2400"/>
              <a:t>planning, training for and completion of an adventurous journey in the UK or abroad.</a:t>
            </a:r>
            <a:endParaRPr lang="en-GB" altLang="en-US" sz="2400" b="1"/>
          </a:p>
          <a:p>
            <a:pPr eaLnBrk="1" hangingPunct="1">
              <a:buClr>
                <a:srgbClr val="831FB5"/>
              </a:buClr>
              <a:buFont typeface="Wingdings" panose="05000000000000000000" pitchFamily="2" charset="2"/>
              <a:buChar char="n"/>
            </a:pPr>
            <a:r>
              <a:rPr lang="en-GB" altLang="en-US" sz="2400"/>
              <a:t>At Gold level, you must do an additional </a:t>
            </a:r>
            <a:r>
              <a:rPr lang="en-GB" altLang="en-US" sz="2400" b="1"/>
              <a:t>Residential </a:t>
            </a:r>
            <a:r>
              <a:rPr lang="en-GB" altLang="en-US" sz="2400"/>
              <a:t>section, which involves working and staying away from home doing a shared activity.</a:t>
            </a:r>
          </a:p>
          <a:p>
            <a:pPr eaLnBrk="1" hangingPunct="1">
              <a:buFontTx/>
              <a:buNone/>
            </a:pPr>
            <a:endParaRPr lang="en-US" altLang="en-US" sz="2400"/>
          </a:p>
          <a:p>
            <a:pPr algn="ctr" eaLnBrk="1" hangingPunct="1">
              <a:buFontTx/>
              <a:buNone/>
            </a:pPr>
            <a:endParaRPr lang="en-GB" altLang="en-US"/>
          </a:p>
        </p:txBody>
      </p:sp>
      <p:sp>
        <p:nvSpPr>
          <p:cNvPr id="18436" name="Rectangle 6">
            <a:extLst>
              <a:ext uri="{FF2B5EF4-FFF2-40B4-BE49-F238E27FC236}">
                <a16:creationId xmlns:a16="http://schemas.microsoft.com/office/drawing/2014/main" id="{898F5CE1-D56B-44D1-AF0B-41FB76215F26}"/>
              </a:ext>
            </a:extLst>
          </p:cNvPr>
          <p:cNvSpPr>
            <a:spLocks noChangeArrowheads="1"/>
          </p:cNvSpPr>
          <p:nvPr/>
        </p:nvSpPr>
        <p:spPr bwMode="auto">
          <a:xfrm>
            <a:off x="6553200" y="3581400"/>
            <a:ext cx="87852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eaLnBrk="1" hangingPunct="1">
              <a:buClr>
                <a:srgbClr val="E80649"/>
              </a:buClr>
              <a:buFont typeface="Wingdings" panose="05000000000000000000" pitchFamily="2" charset="2"/>
              <a:buChar char="n"/>
            </a:pPr>
            <a:endParaRPr lang="en-US" altLang="en-US" sz="180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6E9FF3A9-E409-44D0-AF6E-6DF3B7B66E8D}"/>
              </a:ext>
            </a:extLst>
          </p:cNvPr>
          <p:cNvSpPr>
            <a:spLocks noGrp="1" noChangeArrowheads="1"/>
          </p:cNvSpPr>
          <p:nvPr>
            <p:ph type="title"/>
          </p:nvPr>
        </p:nvSpPr>
        <p:spPr/>
        <p:txBody>
          <a:bodyPr/>
          <a:lstStyle/>
          <a:p>
            <a:pPr algn="r" eaLnBrk="1" hangingPunct="1">
              <a:defRPr/>
            </a:pPr>
            <a:br>
              <a:rPr lang="en-GB" b="1" dirty="0">
                <a:ea typeface="ＭＳ Ｐゴシック" charset="-128"/>
              </a:rPr>
            </a:br>
            <a:r>
              <a:rPr lang="en-GB" b="1" dirty="0">
                <a:ea typeface="ＭＳ Ｐゴシック" charset="-128"/>
              </a:rPr>
              <a:t>Benefits</a:t>
            </a:r>
          </a:p>
        </p:txBody>
      </p:sp>
      <p:sp>
        <p:nvSpPr>
          <p:cNvPr id="73731" name="Rectangle 3">
            <a:extLst>
              <a:ext uri="{FF2B5EF4-FFF2-40B4-BE49-F238E27FC236}">
                <a16:creationId xmlns:a16="http://schemas.microsoft.com/office/drawing/2014/main" id="{D0D124D9-BB87-4613-A412-AF38C5791BC3}"/>
              </a:ext>
            </a:extLst>
          </p:cNvPr>
          <p:cNvSpPr>
            <a:spLocks noGrp="1" noChangeArrowheads="1"/>
          </p:cNvSpPr>
          <p:nvPr>
            <p:ph type="body" idx="1"/>
          </p:nvPr>
        </p:nvSpPr>
        <p:spPr/>
        <p:txBody>
          <a:bodyPr/>
          <a:lstStyle/>
          <a:p>
            <a:pPr eaLnBrk="1" hangingPunct="1"/>
            <a:r>
              <a:rPr lang="en-GB" altLang="en-US" sz="2400"/>
              <a:t>Meet people.</a:t>
            </a:r>
          </a:p>
          <a:p>
            <a:pPr eaLnBrk="1" hangingPunct="1"/>
            <a:r>
              <a:rPr lang="en-GB" altLang="en-US" sz="2400"/>
              <a:t>Develop the confidence to thrive in an unfamiliar environment.</a:t>
            </a:r>
          </a:p>
          <a:p>
            <a:pPr eaLnBrk="1" hangingPunct="1"/>
            <a:r>
              <a:rPr lang="en-GB" altLang="en-US" sz="2400"/>
              <a:t>Build new relationships and show concern for others.</a:t>
            </a:r>
          </a:p>
          <a:p>
            <a:pPr eaLnBrk="1" hangingPunct="1"/>
            <a:r>
              <a:rPr lang="en-GB" altLang="en-US" sz="2400"/>
              <a:t>Work as part of a team towards shared goals.</a:t>
            </a:r>
          </a:p>
          <a:p>
            <a:pPr eaLnBrk="1" hangingPunct="1"/>
            <a:r>
              <a:rPr lang="en-GB" altLang="en-US" sz="2400"/>
              <a:t>Accept responsibility for themselves and others.</a:t>
            </a:r>
          </a:p>
          <a:p>
            <a:pPr eaLnBrk="1" hangingPunct="1"/>
            <a:r>
              <a:rPr lang="en-GB" altLang="en-US" sz="2400"/>
              <a:t>Develop communication skills and effective coping mechanisms.</a:t>
            </a:r>
          </a:p>
          <a:p>
            <a:pPr eaLnBrk="1" hangingPunct="1"/>
            <a:r>
              <a:rPr lang="en-GB" altLang="en-US" sz="2400"/>
              <a:t>Develop respect and understanding for others.</a:t>
            </a:r>
          </a:p>
          <a:p>
            <a:pPr eaLnBrk="1" hangingPunct="1"/>
            <a:r>
              <a:rPr lang="en-GB" altLang="en-US" sz="2400"/>
              <a:t>Show initiative.</a:t>
            </a:r>
          </a:p>
          <a:p>
            <a:pPr eaLnBrk="1" hangingPunct="1"/>
            <a:r>
              <a:rPr lang="en-GB" altLang="en-US" sz="2400"/>
              <a:t>Develop the skills and attitudes to live and work with others.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4A76D44-8288-477A-920D-5658D1A01D1B}"/>
              </a:ext>
            </a:extLst>
          </p:cNvPr>
          <p:cNvSpPr>
            <a:spLocks noGrp="1" noChangeArrowheads="1"/>
          </p:cNvSpPr>
          <p:nvPr>
            <p:ph type="title"/>
          </p:nvPr>
        </p:nvSpPr>
        <p:spPr/>
        <p:txBody>
          <a:bodyPr/>
          <a:lstStyle/>
          <a:p>
            <a:pPr algn="r" eaLnBrk="1" hangingPunct="1">
              <a:defRPr/>
            </a:pPr>
            <a:br>
              <a:rPr lang="en-GB" b="1" dirty="0">
                <a:ea typeface="ＭＳ Ｐゴシック" charset="-128"/>
              </a:rPr>
            </a:br>
            <a:r>
              <a:rPr lang="en-GB" b="1" dirty="0">
                <a:ea typeface="ＭＳ Ｐゴシック" charset="-128"/>
              </a:rPr>
              <a:t>Residential examples</a:t>
            </a:r>
          </a:p>
        </p:txBody>
      </p:sp>
      <p:sp>
        <p:nvSpPr>
          <p:cNvPr id="75779" name="Rectangle 3">
            <a:extLst>
              <a:ext uri="{FF2B5EF4-FFF2-40B4-BE49-F238E27FC236}">
                <a16:creationId xmlns:a16="http://schemas.microsoft.com/office/drawing/2014/main" id="{647BFB5C-CB30-4059-A084-0C8A58E6DEC4}"/>
              </a:ext>
            </a:extLst>
          </p:cNvPr>
          <p:cNvSpPr>
            <a:spLocks noGrp="1" noChangeArrowheads="1"/>
          </p:cNvSpPr>
          <p:nvPr>
            <p:ph type="body" idx="1"/>
          </p:nvPr>
        </p:nvSpPr>
        <p:spPr/>
        <p:txBody>
          <a:bodyPr/>
          <a:lstStyle/>
          <a:p>
            <a:pPr eaLnBrk="1" hangingPunct="1"/>
            <a:r>
              <a:rPr lang="en-GB" altLang="en-US"/>
              <a:t>Developing an existing interest or something new:</a:t>
            </a:r>
          </a:p>
          <a:p>
            <a:pPr lvl="1" eaLnBrk="1" hangingPunct="1"/>
            <a:r>
              <a:rPr lang="en-GB" altLang="en-US"/>
              <a:t>Assisting at a kids’ summer camp.</a:t>
            </a:r>
          </a:p>
          <a:p>
            <a:pPr lvl="1" eaLnBrk="1" hangingPunct="1"/>
            <a:r>
              <a:rPr lang="en-GB" altLang="en-US"/>
              <a:t>Joining a conservation project.</a:t>
            </a:r>
          </a:p>
          <a:p>
            <a:pPr lvl="1" eaLnBrk="1" hangingPunct="1"/>
            <a:r>
              <a:rPr lang="en-GB" altLang="en-US"/>
              <a:t>Doing a photography course. </a:t>
            </a:r>
          </a:p>
          <a:p>
            <a:pPr lvl="1" eaLnBrk="1" hangingPunct="1"/>
            <a:r>
              <a:rPr lang="en-GB" altLang="en-US"/>
              <a:t>Improving language skills on an intensive course.</a:t>
            </a:r>
          </a:p>
        </p:txBody>
      </p:sp>
      <p:pic>
        <p:nvPicPr>
          <p:cNvPr id="75780" name="Picture 4" descr="SE">
            <a:extLst>
              <a:ext uri="{FF2B5EF4-FFF2-40B4-BE49-F238E27FC236}">
                <a16:creationId xmlns:a16="http://schemas.microsoft.com/office/drawing/2014/main" id="{6671A784-0594-4F35-A489-AAC9339B4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5094288"/>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SK">
            <a:extLst>
              <a:ext uri="{FF2B5EF4-FFF2-40B4-BE49-F238E27FC236}">
                <a16:creationId xmlns:a16="http://schemas.microsoft.com/office/drawing/2014/main" id="{8E25F0BB-3062-461F-8268-479534788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5094288"/>
            <a:ext cx="176371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Mis">
            <a:extLst>
              <a:ext uri="{FF2B5EF4-FFF2-40B4-BE49-F238E27FC236}">
                <a16:creationId xmlns:a16="http://schemas.microsoft.com/office/drawing/2014/main" id="{811FEA08-4E69-4D37-AF1B-F0B56884B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5094288"/>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Mis">
            <a:extLst>
              <a:ext uri="{FF2B5EF4-FFF2-40B4-BE49-F238E27FC236}">
                <a16:creationId xmlns:a16="http://schemas.microsoft.com/office/drawing/2014/main" id="{C125B5BC-6F3B-4D4E-A510-EF2ECD065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descr="PR">
            <a:extLst>
              <a:ext uri="{FF2B5EF4-FFF2-40B4-BE49-F238E27FC236}">
                <a16:creationId xmlns:a16="http://schemas.microsoft.com/office/drawing/2014/main" id="{40FFDD6F-8996-45AA-A328-87EBF34888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5110163"/>
            <a:ext cx="17637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D08C-8509-4118-8AA0-128F1472EE85}"/>
              </a:ext>
            </a:extLst>
          </p:cNvPr>
          <p:cNvSpPr>
            <a:spLocks noGrp="1"/>
          </p:cNvSpPr>
          <p:nvPr>
            <p:ph type="title"/>
          </p:nvPr>
        </p:nvSpPr>
        <p:spPr/>
        <p:txBody>
          <a:bodyPr/>
          <a:lstStyle/>
          <a:p>
            <a:pPr>
              <a:defRPr/>
            </a:pPr>
            <a:r>
              <a:rPr lang="en-GB" dirty="0"/>
              <a:t>Next Step</a:t>
            </a:r>
          </a:p>
        </p:txBody>
      </p:sp>
      <p:sp>
        <p:nvSpPr>
          <p:cNvPr id="77827" name="Content Placeholder 2">
            <a:extLst>
              <a:ext uri="{FF2B5EF4-FFF2-40B4-BE49-F238E27FC236}">
                <a16:creationId xmlns:a16="http://schemas.microsoft.com/office/drawing/2014/main" id="{A1CAD15E-14A4-4C64-A5D0-C324CAC079BC}"/>
              </a:ext>
            </a:extLst>
          </p:cNvPr>
          <p:cNvSpPr>
            <a:spLocks noGrp="1" noChangeArrowheads="1"/>
          </p:cNvSpPr>
          <p:nvPr>
            <p:ph idx="1"/>
          </p:nvPr>
        </p:nvSpPr>
        <p:spPr/>
        <p:txBody>
          <a:bodyPr/>
          <a:lstStyle/>
          <a:p>
            <a:r>
              <a:rPr lang="en-GB" altLang="en-US"/>
              <a:t>If you are interested in completing your Duke of Edinburgh Award</a:t>
            </a:r>
          </a:p>
          <a:p>
            <a:pPr lvl="1"/>
            <a:r>
              <a:rPr lang="en-GB" altLang="en-US"/>
              <a:t>Please collect a letter form Mr Mapperson</a:t>
            </a:r>
          </a:p>
          <a:p>
            <a:pPr lvl="1"/>
            <a:r>
              <a:rPr lang="en-GB" altLang="en-US"/>
              <a:t>Please complete the Enrolment and pay the deposit by the Friday 18</a:t>
            </a:r>
            <a:r>
              <a:rPr lang="en-GB" altLang="en-US" baseline="30000"/>
              <a:t>th</a:t>
            </a:r>
            <a:r>
              <a:rPr lang="en-GB" altLang="en-US"/>
              <a:t> December 2020</a:t>
            </a:r>
          </a:p>
          <a:p>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60E4-2F1D-4E5D-BF7C-9979F2D6E2B8}"/>
              </a:ext>
            </a:extLst>
          </p:cNvPr>
          <p:cNvSpPr>
            <a:spLocks noGrp="1"/>
          </p:cNvSpPr>
          <p:nvPr>
            <p:ph type="title"/>
          </p:nvPr>
        </p:nvSpPr>
        <p:spPr/>
        <p:txBody>
          <a:bodyPr/>
          <a:lstStyle/>
          <a:p>
            <a:pPr>
              <a:defRPr/>
            </a:pPr>
            <a:r>
              <a:rPr lang="en-GB" dirty="0"/>
              <a:t>Any Questions?</a:t>
            </a:r>
          </a:p>
        </p:txBody>
      </p:sp>
      <p:sp>
        <p:nvSpPr>
          <p:cNvPr id="78851" name="Content Placeholder 2">
            <a:extLst>
              <a:ext uri="{FF2B5EF4-FFF2-40B4-BE49-F238E27FC236}">
                <a16:creationId xmlns:a16="http://schemas.microsoft.com/office/drawing/2014/main" id="{F33BC3B4-379E-47FD-A0DF-997C311CAAF7}"/>
              </a:ext>
            </a:extLst>
          </p:cNvPr>
          <p:cNvSpPr>
            <a:spLocks noGrp="1" noChangeArrowheads="1"/>
          </p:cNvSpPr>
          <p:nvPr>
            <p:ph idx="1"/>
          </p:nvPr>
        </p:nvSpPr>
        <p:spPr/>
        <p:txBody>
          <a:bodyPr/>
          <a:lstStyle/>
          <a:p>
            <a:r>
              <a:rPr lang="en-US" altLang="en-US"/>
              <a:t>Please E-mail </a:t>
            </a:r>
            <a:r>
              <a:rPr lang="en-US" altLang="en-US">
                <a:hlinkClick r:id="rId2"/>
              </a:rPr>
              <a:t>dofe@sirgrahambalfour.staffs.sch.uk</a:t>
            </a:r>
            <a:r>
              <a:rPr lang="en-US" altLang="en-US"/>
              <a:t> </a:t>
            </a:r>
          </a:p>
          <a:p>
            <a:pPr lvl="1"/>
            <a:r>
              <a:rPr lang="en-US" altLang="en-US"/>
              <a:t>Or 	</a:t>
            </a:r>
          </a:p>
          <a:p>
            <a:r>
              <a:rPr lang="en-US" altLang="en-US"/>
              <a:t>Visit the Duke of Edinburgh Web-site </a:t>
            </a:r>
            <a:r>
              <a:rPr lang="en-US" altLang="en-US">
                <a:hlinkClick r:id="rId3"/>
              </a:rPr>
              <a:t>www.dofe.org</a:t>
            </a:r>
            <a:r>
              <a:rPr lang="en-US" altLang="en-US"/>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5AFB429-34B1-47AE-B5A2-A35E7EE8C765}"/>
              </a:ext>
            </a:extLst>
          </p:cNvPr>
          <p:cNvSpPr>
            <a:spLocks noGrp="1" noChangeArrowheads="1"/>
          </p:cNvSpPr>
          <p:nvPr>
            <p:ph type="title"/>
          </p:nvPr>
        </p:nvSpPr>
        <p:spPr/>
        <p:txBody>
          <a:bodyPr/>
          <a:lstStyle/>
          <a:p>
            <a:pPr eaLnBrk="1" hangingPunct="1"/>
            <a:r>
              <a:rPr lang="en-GB" altLang="en-US" sz="5400"/>
              <a:t>Have fun!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00C4EFD-29B0-46A6-B0AC-55F4988F7860}"/>
              </a:ext>
            </a:extLst>
          </p:cNvPr>
          <p:cNvSpPr>
            <a:spLocks noGrp="1" noChangeArrowheads="1"/>
          </p:cNvSpPr>
          <p:nvPr>
            <p:ph type="title"/>
          </p:nvPr>
        </p:nvSpPr>
        <p:spPr/>
        <p:txBody>
          <a:bodyPr/>
          <a:lstStyle/>
          <a:p>
            <a:pPr eaLnBrk="1" hangingPunct="1"/>
            <a:br>
              <a:rPr lang="en-GB" altLang="en-US"/>
            </a:br>
            <a:r>
              <a:rPr lang="en-GB" altLang="en-US"/>
              <a:t>Time and age requirements</a:t>
            </a:r>
          </a:p>
        </p:txBody>
      </p:sp>
      <p:graphicFrame>
        <p:nvGraphicFramePr>
          <p:cNvPr id="258137" name="Group 89">
            <a:extLst>
              <a:ext uri="{FF2B5EF4-FFF2-40B4-BE49-F238E27FC236}">
                <a16:creationId xmlns:a16="http://schemas.microsoft.com/office/drawing/2014/main" id="{6AB899AB-6954-40D9-AB20-A990E058FE67}"/>
              </a:ext>
            </a:extLst>
          </p:cNvPr>
          <p:cNvGraphicFramePr>
            <a:graphicFrameLocks noGrp="1"/>
          </p:cNvGraphicFramePr>
          <p:nvPr>
            <p:ph idx="1"/>
          </p:nvPr>
        </p:nvGraphicFramePr>
        <p:xfrm>
          <a:off x="250825" y="1528763"/>
          <a:ext cx="8642350" cy="4460876"/>
        </p:xfrm>
        <a:graphic>
          <a:graphicData uri="http://schemas.openxmlformats.org/drawingml/2006/table">
            <a:tbl>
              <a:tblPr/>
              <a:tblGrid>
                <a:gridCol w="1584325">
                  <a:extLst>
                    <a:ext uri="{9D8B030D-6E8A-4147-A177-3AD203B41FA5}">
                      <a16:colId xmlns:a16="http://schemas.microsoft.com/office/drawing/2014/main" val="20000"/>
                    </a:ext>
                  </a:extLst>
                </a:gridCol>
                <a:gridCol w="2448818">
                  <a:extLst>
                    <a:ext uri="{9D8B030D-6E8A-4147-A177-3AD203B41FA5}">
                      <a16:colId xmlns:a16="http://schemas.microsoft.com/office/drawing/2014/main" val="20001"/>
                    </a:ext>
                  </a:extLst>
                </a:gridCol>
                <a:gridCol w="4609207">
                  <a:extLst>
                    <a:ext uri="{9D8B030D-6E8A-4147-A177-3AD203B41FA5}">
                      <a16:colId xmlns:a16="http://schemas.microsoft.com/office/drawing/2014/main" val="20002"/>
                    </a:ext>
                  </a:extLst>
                </a:gridCol>
              </a:tblGrid>
              <a:tr h="6779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rgbClr val="000000"/>
                          </a:solidFill>
                          <a:effectLst/>
                          <a:latin typeface="Arial" charset="0"/>
                        </a:rPr>
                        <a:t>Minimum period of participation by: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46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rgbClr val="000000"/>
                          </a:solidFill>
                          <a:effectLst/>
                          <a:latin typeface="Arial" charset="0"/>
                        </a:rPr>
                        <a:t>Level: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rgbClr val="000000"/>
                          </a:solidFill>
                          <a:effectLst/>
                          <a:latin typeface="Arial" charset="0"/>
                        </a:rPr>
                        <a:t>Direct entrants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rgbClr val="000000"/>
                          </a:solidFill>
                          <a:effectLst/>
                          <a:latin typeface="Arial" charset="0"/>
                        </a:rPr>
                        <a:t>Previous level Award holders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9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Bronze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6 months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n/a</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649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Silver</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12 months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6 months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649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Gold</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18 months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a:ln>
                            <a:noFill/>
                          </a:ln>
                          <a:solidFill>
                            <a:schemeClr val="bg1"/>
                          </a:solidFill>
                          <a:effectLst/>
                          <a:latin typeface="Arial" charset="0"/>
                        </a:rPr>
                        <a:t>12 months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18880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a:ln>
                            <a:noFill/>
                          </a:ln>
                          <a:solidFill>
                            <a:srgbClr val="000000"/>
                          </a:solidFill>
                          <a:effectLst/>
                          <a:latin typeface="Arial" charset="0"/>
                        </a:rPr>
                        <a:t>Direct entrants are young people starting their </a:t>
                      </a:r>
                      <a:r>
                        <a:rPr kumimoji="0" lang="en-GB" sz="2400" b="0" i="1" u="none" strike="noStrike" cap="none" normalizeH="0" baseline="0" dirty="0" err="1">
                          <a:ln>
                            <a:noFill/>
                          </a:ln>
                          <a:solidFill>
                            <a:srgbClr val="000000"/>
                          </a:solidFill>
                          <a:effectLst/>
                          <a:latin typeface="Arial" charset="0"/>
                        </a:rPr>
                        <a:t>DofE</a:t>
                      </a:r>
                      <a:r>
                        <a:rPr kumimoji="0" lang="en-GB" sz="2400" b="0" i="1" u="none" strike="noStrike" cap="none" normalizeH="0" baseline="0" dirty="0">
                          <a:ln>
                            <a:noFill/>
                          </a:ln>
                          <a:solidFill>
                            <a:srgbClr val="000000"/>
                          </a:solidFill>
                          <a:effectLst/>
                          <a:latin typeface="Arial" charset="0"/>
                        </a:rPr>
                        <a:t> programme at either Silver or Gold level, who have not achieved the previous level of Award.</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79C9B6-B7A5-466E-87AB-A3046BC4810F}"/>
              </a:ext>
            </a:extLst>
          </p:cNvPr>
          <p:cNvSpPr>
            <a:spLocks noGrp="1" noChangeArrowheads="1"/>
          </p:cNvSpPr>
          <p:nvPr>
            <p:ph type="title"/>
          </p:nvPr>
        </p:nvSpPr>
        <p:spPr/>
        <p:txBody>
          <a:bodyPr/>
          <a:lstStyle/>
          <a:p>
            <a:pPr algn="r" eaLnBrk="1" hangingPunct="1"/>
            <a:br>
              <a:rPr lang="en-GB" altLang="en-US" b="1"/>
            </a:br>
            <a:r>
              <a:rPr lang="en-GB" altLang="en-US" b="1"/>
              <a:t>Bronze Award (14+ years old)</a:t>
            </a:r>
          </a:p>
        </p:txBody>
      </p:sp>
      <p:graphicFrame>
        <p:nvGraphicFramePr>
          <p:cNvPr id="260155" name="Group 59">
            <a:extLst>
              <a:ext uri="{FF2B5EF4-FFF2-40B4-BE49-F238E27FC236}">
                <a16:creationId xmlns:a16="http://schemas.microsoft.com/office/drawing/2014/main" id="{75B0309E-98DC-4890-8577-031D1EE177E7}"/>
              </a:ext>
            </a:extLst>
          </p:cNvPr>
          <p:cNvGraphicFramePr>
            <a:graphicFrameLocks noGrp="1"/>
          </p:cNvGraphicFramePr>
          <p:nvPr>
            <p:ph idx="1"/>
          </p:nvPr>
        </p:nvGraphicFramePr>
        <p:xfrm>
          <a:off x="250825" y="1484313"/>
          <a:ext cx="8642350" cy="3600450"/>
        </p:xfrm>
        <a:graphic>
          <a:graphicData uri="http://schemas.openxmlformats.org/drawingml/2006/table">
            <a:tbl>
              <a:tblPr/>
              <a:tblGrid>
                <a:gridCol w="2160588">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2160587">
                  <a:extLst>
                    <a:ext uri="{9D8B030D-6E8A-4147-A177-3AD203B41FA5}">
                      <a16:colId xmlns:a16="http://schemas.microsoft.com/office/drawing/2014/main" val="20003"/>
                    </a:ext>
                  </a:extLst>
                </a:gridCol>
              </a:tblGrid>
              <a:tr h="7286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dirty="0">
                          <a:ln>
                            <a:noFill/>
                          </a:ln>
                          <a:solidFill>
                            <a:schemeClr val="bg1"/>
                          </a:solidFill>
                          <a:effectLst/>
                          <a:latin typeface="Arial" charset="0"/>
                        </a:rPr>
                        <a:t>Volunteering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Arial" charset="0"/>
                        </a:rPr>
                        <a:t>Physical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Arial" charset="0"/>
                        </a:rPr>
                        <a:t>Skills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1" i="0" u="none" strike="noStrike" cap="none" normalizeH="0" baseline="0">
                          <a:ln>
                            <a:noFill/>
                          </a:ln>
                          <a:solidFill>
                            <a:schemeClr val="bg1"/>
                          </a:solidFill>
                          <a:effectLst/>
                          <a:latin typeface="Arial" charset="0"/>
                        </a:rPr>
                        <a:t>Expedition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04152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a:ln>
                            <a:noFill/>
                          </a:ln>
                          <a:solidFill>
                            <a:srgbClr val="000000"/>
                          </a:solidFill>
                          <a:effectLst/>
                          <a:latin typeface="Arial" charset="0"/>
                        </a:rPr>
                        <a:t>3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a:ln>
                            <a:noFill/>
                          </a:ln>
                          <a:solidFill>
                            <a:srgbClr val="000000"/>
                          </a:solidFill>
                          <a:effectLst/>
                          <a:latin typeface="Arial" charset="0"/>
                        </a:rPr>
                        <a:t>3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a:ln>
                            <a:noFill/>
                          </a:ln>
                          <a:solidFill>
                            <a:srgbClr val="000000"/>
                          </a:solidFill>
                          <a:effectLst/>
                          <a:latin typeface="Arial" charset="0"/>
                        </a:rPr>
                        <a:t>3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0" u="none" strike="noStrike" cap="none" normalizeH="0" baseline="0" dirty="0">
                          <a:ln>
                            <a:noFill/>
                          </a:ln>
                          <a:solidFill>
                            <a:srgbClr val="000000"/>
                          </a:solidFill>
                          <a:effectLst/>
                          <a:latin typeface="Arial" charset="0"/>
                        </a:rPr>
                        <a:t>Plan, train </a:t>
                      </a:r>
                      <a:br>
                        <a:rPr kumimoji="0" lang="en-GB" sz="2400" b="0" i="0" u="none" strike="noStrike" cap="none" normalizeH="0" baseline="0" dirty="0">
                          <a:ln>
                            <a:noFill/>
                          </a:ln>
                          <a:solidFill>
                            <a:srgbClr val="000000"/>
                          </a:solidFill>
                          <a:effectLst/>
                          <a:latin typeface="Arial" charset="0"/>
                        </a:rPr>
                      </a:br>
                      <a:r>
                        <a:rPr kumimoji="0" lang="en-GB" sz="2400" b="0" i="0" u="none" strike="noStrike" cap="none" normalizeH="0" baseline="0" dirty="0">
                          <a:ln>
                            <a:noFill/>
                          </a:ln>
                          <a:solidFill>
                            <a:srgbClr val="000000"/>
                          </a:solidFill>
                          <a:effectLst/>
                          <a:latin typeface="Arial" charset="0"/>
                        </a:rPr>
                        <a:t>for and complete a </a:t>
                      </a:r>
                      <a:br>
                        <a:rPr kumimoji="0" lang="en-GB" sz="2400" b="0" i="0" u="none" strike="noStrike" cap="none" normalizeH="0" baseline="0" dirty="0">
                          <a:ln>
                            <a:noFill/>
                          </a:ln>
                          <a:solidFill>
                            <a:srgbClr val="000000"/>
                          </a:solidFill>
                          <a:effectLst/>
                          <a:latin typeface="Arial" charset="0"/>
                        </a:rPr>
                      </a:br>
                      <a:r>
                        <a:rPr kumimoji="0" lang="en-GB" sz="2400" b="0" i="0" u="none" strike="noStrike" cap="none" normalizeH="0" baseline="0" dirty="0">
                          <a:ln>
                            <a:noFill/>
                          </a:ln>
                          <a:solidFill>
                            <a:srgbClr val="000000"/>
                          </a:solidFill>
                          <a:effectLst/>
                          <a:latin typeface="Arial" charset="0"/>
                        </a:rPr>
                        <a:t>2 day, 1 night expedition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0263">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GB" sz="2400" b="0" i="1" u="none" strike="noStrike" cap="none" normalizeH="0" baseline="0" dirty="0">
                          <a:ln>
                            <a:noFill/>
                          </a:ln>
                          <a:solidFill>
                            <a:srgbClr val="000000"/>
                          </a:solidFill>
                          <a:effectLst/>
                          <a:latin typeface="Arial" charset="0"/>
                        </a:rPr>
                        <a:t>All participants must undertake a </a:t>
                      </a:r>
                      <a:r>
                        <a:rPr kumimoji="0" lang="en-GB" sz="2400" b="1" i="1" u="none" strike="noStrike" cap="none" normalizeH="0" baseline="0" dirty="0">
                          <a:ln>
                            <a:noFill/>
                          </a:ln>
                          <a:solidFill>
                            <a:srgbClr val="000000"/>
                          </a:solidFill>
                          <a:effectLst/>
                          <a:latin typeface="Arial" charset="0"/>
                        </a:rPr>
                        <a:t>further </a:t>
                      </a:r>
                      <a:r>
                        <a:rPr kumimoji="0" lang="en-GB" sz="2400" b="0" i="1" u="none" strike="noStrike" cap="none" normalizeH="0" baseline="0" dirty="0">
                          <a:ln>
                            <a:noFill/>
                          </a:ln>
                          <a:solidFill>
                            <a:srgbClr val="000000"/>
                          </a:solidFill>
                          <a:effectLst/>
                          <a:latin typeface="Arial" charset="0"/>
                        </a:rPr>
                        <a:t>3 months in the Volunteering, Physical or Skills section.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784393F-4DA5-4E6F-9A63-C2C140F0A230}"/>
              </a:ext>
            </a:extLst>
          </p:cNvPr>
          <p:cNvSpPr>
            <a:spLocks noGrp="1" noChangeArrowheads="1"/>
          </p:cNvSpPr>
          <p:nvPr>
            <p:ph type="title"/>
          </p:nvPr>
        </p:nvSpPr>
        <p:spPr/>
        <p:txBody>
          <a:bodyPr/>
          <a:lstStyle/>
          <a:p>
            <a:pPr algn="r" eaLnBrk="1" hangingPunct="1"/>
            <a:br>
              <a:rPr lang="en-GB" altLang="en-US" b="1"/>
            </a:br>
            <a:r>
              <a:rPr lang="en-GB" altLang="en-US" b="1"/>
              <a:t>Silver Award (15+ years old)</a:t>
            </a:r>
          </a:p>
        </p:txBody>
      </p:sp>
      <p:graphicFrame>
        <p:nvGraphicFramePr>
          <p:cNvPr id="262175" name="Group 31">
            <a:extLst>
              <a:ext uri="{FF2B5EF4-FFF2-40B4-BE49-F238E27FC236}">
                <a16:creationId xmlns:a16="http://schemas.microsoft.com/office/drawing/2014/main" id="{B6F5ADA0-08B7-47EE-9BA7-8BAF5A915B05}"/>
              </a:ext>
            </a:extLst>
          </p:cNvPr>
          <p:cNvGraphicFramePr>
            <a:graphicFrameLocks noGrp="1"/>
          </p:cNvGraphicFramePr>
          <p:nvPr>
            <p:ph idx="1"/>
          </p:nvPr>
        </p:nvGraphicFramePr>
        <p:xfrm>
          <a:off x="250825" y="1443038"/>
          <a:ext cx="8642350" cy="3498850"/>
        </p:xfrm>
        <a:graphic>
          <a:graphicData uri="http://schemas.openxmlformats.org/drawingml/2006/table">
            <a:tbl>
              <a:tblPr/>
              <a:tblGrid>
                <a:gridCol w="2160588">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2160587">
                  <a:extLst>
                    <a:ext uri="{9D8B030D-6E8A-4147-A177-3AD203B41FA5}">
                      <a16:colId xmlns:a16="http://schemas.microsoft.com/office/drawing/2014/main" val="20003"/>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1" i="0" u="none" strike="noStrike" cap="none" normalizeH="0" baseline="0" dirty="0">
                          <a:ln>
                            <a:noFill/>
                          </a:ln>
                          <a:solidFill>
                            <a:schemeClr val="bg1"/>
                          </a:solidFill>
                          <a:effectLst/>
                          <a:latin typeface="Arial" charset="0"/>
                          <a:ea typeface="ＭＳ Ｐゴシック" charset="-128"/>
                        </a:rPr>
                        <a:t>Volunteering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Physical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Skills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1" i="0" u="none" strike="noStrike" cap="none" normalizeH="0" baseline="0">
                          <a:ln>
                            <a:noFill/>
                          </a:ln>
                          <a:solidFill>
                            <a:schemeClr val="bg1"/>
                          </a:solidFill>
                          <a:effectLst/>
                          <a:latin typeface="Arial" charset="0"/>
                          <a:ea typeface="ＭＳ Ｐゴシック" charset="-128"/>
                        </a:rPr>
                        <a:t>Expedition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016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0" i="0" u="none" strike="noStrike" cap="none" normalizeH="0" baseline="0">
                          <a:ln>
                            <a:noFill/>
                          </a:ln>
                          <a:solidFill>
                            <a:srgbClr val="000000"/>
                          </a:solidFill>
                          <a:effectLst/>
                          <a:latin typeface="Arial" charset="0"/>
                          <a:ea typeface="ＭＳ Ｐゴシック" charset="-128"/>
                        </a:rPr>
                        <a:t>6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0" i="0" u="none" strike="noStrike" cap="none" normalizeH="0" baseline="0">
                          <a:ln>
                            <a:noFill/>
                          </a:ln>
                          <a:solidFill>
                            <a:srgbClr val="000000"/>
                          </a:solidFill>
                          <a:effectLst/>
                          <a:latin typeface="Arial" charset="0"/>
                          <a:ea typeface="ＭＳ Ｐゴシック" charset="-128"/>
                        </a:rPr>
                        <a:t>One section for 6 months and the other section for 3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0" i="0" u="none" strike="noStrike" cap="none" normalizeH="0" baseline="0">
                          <a:ln>
                            <a:noFill/>
                          </a:ln>
                          <a:solidFill>
                            <a:srgbClr val="000000"/>
                          </a:solidFill>
                          <a:effectLst/>
                          <a:latin typeface="Arial" charset="0"/>
                          <a:ea typeface="ＭＳ Ｐゴシック" charset="-128"/>
                        </a:rPr>
                        <a:t>Plan, train </a:t>
                      </a:r>
                      <a:br>
                        <a:rPr kumimoji="0" lang="en-GB" sz="2400" b="0" i="0" u="none" strike="noStrike" cap="none" normalizeH="0" baseline="0">
                          <a:ln>
                            <a:noFill/>
                          </a:ln>
                          <a:solidFill>
                            <a:srgbClr val="000000"/>
                          </a:solidFill>
                          <a:effectLst/>
                          <a:latin typeface="Arial" charset="0"/>
                          <a:ea typeface="ＭＳ Ｐゴシック" charset="-128"/>
                        </a:rPr>
                      </a:br>
                      <a:r>
                        <a:rPr kumimoji="0" lang="en-GB" sz="2400" b="0" i="0" u="none" strike="noStrike" cap="none" normalizeH="0" baseline="0">
                          <a:ln>
                            <a:noFill/>
                          </a:ln>
                          <a:solidFill>
                            <a:srgbClr val="000000"/>
                          </a:solidFill>
                          <a:effectLst/>
                          <a:latin typeface="Arial" charset="0"/>
                          <a:ea typeface="ＭＳ Ｐゴシック" charset="-128"/>
                        </a:rPr>
                        <a:t>for and complete a </a:t>
                      </a:r>
                      <a:br>
                        <a:rPr kumimoji="0" lang="en-GB" sz="2400" b="0" i="0" u="none" strike="noStrike" cap="none" normalizeH="0" baseline="0">
                          <a:ln>
                            <a:noFill/>
                          </a:ln>
                          <a:solidFill>
                            <a:srgbClr val="000000"/>
                          </a:solidFill>
                          <a:effectLst/>
                          <a:latin typeface="Arial" charset="0"/>
                          <a:ea typeface="ＭＳ Ｐゴシック" charset="-128"/>
                        </a:rPr>
                      </a:br>
                      <a:r>
                        <a:rPr kumimoji="0" lang="en-GB" sz="2400" b="0" i="0" u="none" strike="noStrike" cap="none" normalizeH="0" baseline="0">
                          <a:ln>
                            <a:noFill/>
                          </a:ln>
                          <a:solidFill>
                            <a:srgbClr val="000000"/>
                          </a:solidFill>
                          <a:effectLst/>
                          <a:latin typeface="Arial" charset="0"/>
                          <a:ea typeface="ＭＳ Ｐゴシック" charset="-128"/>
                        </a:rPr>
                        <a:t>3 day, 2 night expedition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5025">
                <a:tc gridSpan="4">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GB" sz="2400" b="0" i="1" u="none" strike="noStrike" cap="none" normalizeH="0" baseline="0" dirty="0">
                          <a:ln>
                            <a:noFill/>
                          </a:ln>
                          <a:solidFill>
                            <a:srgbClr val="000000"/>
                          </a:solidFill>
                          <a:effectLst/>
                          <a:latin typeface="Arial" charset="0"/>
                          <a:ea typeface="ＭＳ Ｐゴシック" charset="-128"/>
                        </a:rPr>
                        <a:t>Direct entrants must undertake a </a:t>
                      </a:r>
                      <a:r>
                        <a:rPr kumimoji="0" lang="en-GB" sz="2400" b="1" i="1" u="none" strike="noStrike" cap="none" normalizeH="0" baseline="0" dirty="0">
                          <a:ln>
                            <a:noFill/>
                          </a:ln>
                          <a:solidFill>
                            <a:srgbClr val="000000"/>
                          </a:solidFill>
                          <a:effectLst/>
                          <a:latin typeface="Arial" charset="0"/>
                          <a:ea typeface="ＭＳ Ｐゴシック" charset="-128"/>
                        </a:rPr>
                        <a:t>further </a:t>
                      </a:r>
                      <a:r>
                        <a:rPr kumimoji="0" lang="en-GB" sz="2400" b="0" i="1" u="none" strike="noStrike" cap="none" normalizeH="0" baseline="0" dirty="0">
                          <a:ln>
                            <a:noFill/>
                          </a:ln>
                          <a:solidFill>
                            <a:srgbClr val="000000"/>
                          </a:solidFill>
                          <a:effectLst/>
                          <a:latin typeface="Arial" charset="0"/>
                          <a:ea typeface="ＭＳ Ｐゴシック" charset="-128"/>
                        </a:rPr>
                        <a:t>6 months in the Volunteering or the </a:t>
                      </a:r>
                      <a:r>
                        <a:rPr kumimoji="0" lang="en-GB" sz="2400" b="1" i="1" u="none" strike="noStrike" cap="none" normalizeH="0" baseline="0" dirty="0">
                          <a:ln>
                            <a:noFill/>
                          </a:ln>
                          <a:solidFill>
                            <a:srgbClr val="000000"/>
                          </a:solidFill>
                          <a:effectLst/>
                          <a:latin typeface="Arial" charset="0"/>
                          <a:ea typeface="ＭＳ Ｐゴシック" charset="-128"/>
                        </a:rPr>
                        <a:t>longer</a:t>
                      </a:r>
                      <a:r>
                        <a:rPr kumimoji="0" lang="en-GB" sz="2400" b="0" i="1" u="none" strike="noStrike" cap="none" normalizeH="0" baseline="0" dirty="0">
                          <a:ln>
                            <a:noFill/>
                          </a:ln>
                          <a:solidFill>
                            <a:srgbClr val="000000"/>
                          </a:solidFill>
                          <a:effectLst/>
                          <a:latin typeface="Arial" charset="0"/>
                          <a:ea typeface="ＭＳ Ｐゴシック" charset="-128"/>
                        </a:rPr>
                        <a:t> of the Physical or Skills sections.</a:t>
                      </a:r>
                      <a:endParaRPr kumimoji="0" lang="en-GB" sz="2400" b="1" i="1" u="none" strike="noStrike" cap="none" normalizeH="0" baseline="0" dirty="0">
                        <a:ln>
                          <a:noFill/>
                        </a:ln>
                        <a:solidFill>
                          <a:srgbClr val="000000"/>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E01C96D-3ACB-4D25-82A1-49F366234D48}"/>
              </a:ext>
            </a:extLst>
          </p:cNvPr>
          <p:cNvSpPr>
            <a:spLocks noGrp="1" noChangeArrowheads="1"/>
          </p:cNvSpPr>
          <p:nvPr>
            <p:ph type="title"/>
          </p:nvPr>
        </p:nvSpPr>
        <p:spPr/>
        <p:txBody>
          <a:bodyPr/>
          <a:lstStyle/>
          <a:p>
            <a:pPr algn="r" eaLnBrk="1" hangingPunct="1"/>
            <a:br>
              <a:rPr lang="en-GB" altLang="en-US" b="1"/>
            </a:br>
            <a:r>
              <a:rPr lang="en-GB" altLang="en-US" b="1"/>
              <a:t>Gold Award (16+ years old)</a:t>
            </a:r>
          </a:p>
        </p:txBody>
      </p:sp>
      <p:graphicFrame>
        <p:nvGraphicFramePr>
          <p:cNvPr id="264227" name="Group 35">
            <a:extLst>
              <a:ext uri="{FF2B5EF4-FFF2-40B4-BE49-F238E27FC236}">
                <a16:creationId xmlns:a16="http://schemas.microsoft.com/office/drawing/2014/main" id="{A9B93033-3BE3-4FF7-A274-2881BF4AB8CB}"/>
              </a:ext>
            </a:extLst>
          </p:cNvPr>
          <p:cNvGraphicFramePr>
            <a:graphicFrameLocks noGrp="1"/>
          </p:cNvGraphicFramePr>
          <p:nvPr>
            <p:ph idx="1"/>
          </p:nvPr>
        </p:nvGraphicFramePr>
        <p:xfrm>
          <a:off x="250825" y="1484313"/>
          <a:ext cx="8636000" cy="3960812"/>
        </p:xfrm>
        <a:graphic>
          <a:graphicData uri="http://schemas.openxmlformats.org/drawingml/2006/table">
            <a:tbl>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1" i="0" u="none" strike="noStrike" cap="none" normalizeH="0" baseline="0" dirty="0">
                          <a:ln>
                            <a:noFill/>
                          </a:ln>
                          <a:solidFill>
                            <a:schemeClr val="bg1"/>
                          </a:solidFill>
                          <a:effectLst/>
                          <a:latin typeface="Arial" charset="0"/>
                        </a:rPr>
                        <a:t>Volunteering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1" i="0" u="none" strike="noStrike" cap="none" normalizeH="0" baseline="0">
                          <a:ln>
                            <a:noFill/>
                          </a:ln>
                          <a:solidFill>
                            <a:schemeClr val="bg1"/>
                          </a:solidFill>
                          <a:effectLst/>
                          <a:latin typeface="Arial" charset="0"/>
                        </a:rPr>
                        <a:t>Physical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1" i="0" u="none" strike="noStrike" cap="none" normalizeH="0" baseline="0">
                          <a:ln>
                            <a:noFill/>
                          </a:ln>
                          <a:solidFill>
                            <a:schemeClr val="bg1"/>
                          </a:solidFill>
                          <a:effectLst/>
                          <a:latin typeface="Arial" charset="0"/>
                        </a:rPr>
                        <a:t>Skills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1" i="0" u="none" strike="noStrike" cap="none" normalizeH="0" baseline="0">
                          <a:ln>
                            <a:noFill/>
                          </a:ln>
                          <a:solidFill>
                            <a:schemeClr val="bg1"/>
                          </a:solidFill>
                          <a:effectLst/>
                          <a:latin typeface="Arial" charset="0"/>
                        </a:rPr>
                        <a:t>Expedition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1" i="0" u="none" strike="noStrike" cap="none" normalizeH="0" baseline="0">
                          <a:ln>
                            <a:noFill/>
                          </a:ln>
                          <a:solidFill>
                            <a:schemeClr val="bg1"/>
                          </a:solidFill>
                          <a:effectLst/>
                          <a:latin typeface="Arial" charset="0"/>
                        </a:rPr>
                        <a:t>Residential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749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b="0" i="0" u="none" strike="noStrike" cap="none" normalizeH="0" baseline="0">
                          <a:ln>
                            <a:noFill/>
                          </a:ln>
                          <a:solidFill>
                            <a:srgbClr val="000000"/>
                          </a:solidFill>
                          <a:effectLst/>
                          <a:latin typeface="Arial" charset="0"/>
                        </a:rPr>
                        <a:t>12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b="0" i="0" u="none" strike="noStrike" cap="none" normalizeH="0" baseline="0">
                          <a:ln>
                            <a:noFill/>
                          </a:ln>
                          <a:solidFill>
                            <a:srgbClr val="000000"/>
                          </a:solidFill>
                          <a:effectLst/>
                          <a:latin typeface="Arial" charset="0"/>
                        </a:rPr>
                        <a:t>One section for 12 months and the other section for </a:t>
                      </a:r>
                      <a:br>
                        <a:rPr kumimoji="0" lang="en-GB" sz="2000" b="0" i="0" u="none" strike="noStrike" cap="none" normalizeH="0" baseline="0">
                          <a:ln>
                            <a:noFill/>
                          </a:ln>
                          <a:solidFill>
                            <a:srgbClr val="000000"/>
                          </a:solidFill>
                          <a:effectLst/>
                          <a:latin typeface="Arial" charset="0"/>
                        </a:rPr>
                      </a:br>
                      <a:r>
                        <a:rPr kumimoji="0" lang="en-GB" sz="2000" b="0" i="0" u="none" strike="noStrike" cap="none" normalizeH="0" baseline="0">
                          <a:ln>
                            <a:noFill/>
                          </a:ln>
                          <a:solidFill>
                            <a:srgbClr val="000000"/>
                          </a:solidFill>
                          <a:effectLst/>
                          <a:latin typeface="Arial" charset="0"/>
                        </a:rPr>
                        <a:t>6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b="0" i="0" u="none" strike="noStrike" cap="none" normalizeH="0" baseline="0">
                          <a:ln>
                            <a:noFill/>
                          </a:ln>
                          <a:solidFill>
                            <a:srgbClr val="000000"/>
                          </a:solidFill>
                          <a:effectLst/>
                          <a:latin typeface="Arial" charset="0"/>
                        </a:rPr>
                        <a:t>Plan, train </a:t>
                      </a:r>
                      <a:br>
                        <a:rPr kumimoji="0" lang="en-GB" sz="2000" b="0" i="0" u="none" strike="noStrike" cap="none" normalizeH="0" baseline="0">
                          <a:ln>
                            <a:noFill/>
                          </a:ln>
                          <a:solidFill>
                            <a:srgbClr val="000000"/>
                          </a:solidFill>
                          <a:effectLst/>
                          <a:latin typeface="Arial" charset="0"/>
                        </a:rPr>
                      </a:br>
                      <a:r>
                        <a:rPr kumimoji="0" lang="en-GB" sz="2000" b="0" i="0" u="none" strike="noStrike" cap="none" normalizeH="0" baseline="0">
                          <a:ln>
                            <a:noFill/>
                          </a:ln>
                          <a:solidFill>
                            <a:srgbClr val="000000"/>
                          </a:solidFill>
                          <a:effectLst/>
                          <a:latin typeface="Arial" charset="0"/>
                        </a:rPr>
                        <a:t>for and complete a </a:t>
                      </a:r>
                      <a:br>
                        <a:rPr kumimoji="0" lang="en-GB" sz="2000" b="0" i="0" u="none" strike="noStrike" cap="none" normalizeH="0" baseline="0">
                          <a:ln>
                            <a:noFill/>
                          </a:ln>
                          <a:solidFill>
                            <a:srgbClr val="000000"/>
                          </a:solidFill>
                          <a:effectLst/>
                          <a:latin typeface="Arial" charset="0"/>
                        </a:rPr>
                      </a:br>
                      <a:r>
                        <a:rPr kumimoji="0" lang="en-GB" sz="2000" b="0" i="0" u="none" strike="noStrike" cap="none" normalizeH="0" baseline="0">
                          <a:ln>
                            <a:noFill/>
                          </a:ln>
                          <a:solidFill>
                            <a:srgbClr val="000000"/>
                          </a:solidFill>
                          <a:effectLst/>
                          <a:latin typeface="Arial" charset="0"/>
                        </a:rPr>
                        <a:t>4 day, 3 night expedition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2000" b="0" i="0" u="none" strike="noStrike" cap="none" normalizeH="0" baseline="0" dirty="0">
                          <a:ln>
                            <a:noFill/>
                          </a:ln>
                          <a:solidFill>
                            <a:srgbClr val="000000"/>
                          </a:solidFill>
                          <a:effectLst/>
                          <a:latin typeface="Arial" charset="0"/>
                        </a:rPr>
                        <a:t>Undertake a shared activity in a residential setting away from home for 5 days and 4 nights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613">
                <a:tc gridSpan="5">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800" b="0" i="1" u="none" strike="noStrike" cap="none" normalizeH="0" baseline="0" dirty="0">
                          <a:ln>
                            <a:noFill/>
                          </a:ln>
                          <a:solidFill>
                            <a:srgbClr val="000000"/>
                          </a:solidFill>
                          <a:effectLst/>
                          <a:latin typeface="Arial" charset="0"/>
                        </a:rPr>
                        <a:t>Direct entrants must undertake a </a:t>
                      </a:r>
                      <a:r>
                        <a:rPr kumimoji="0" lang="en-GB" sz="1800" b="1" i="1" u="none" strike="noStrike" cap="none" normalizeH="0" baseline="0" dirty="0">
                          <a:ln>
                            <a:noFill/>
                          </a:ln>
                          <a:solidFill>
                            <a:srgbClr val="000000"/>
                          </a:solidFill>
                          <a:effectLst/>
                          <a:latin typeface="Arial" charset="0"/>
                        </a:rPr>
                        <a:t>further </a:t>
                      </a:r>
                      <a:r>
                        <a:rPr kumimoji="0" lang="en-GB" sz="1800" b="0" i="1" u="none" strike="noStrike" cap="none" normalizeH="0" baseline="0" dirty="0">
                          <a:ln>
                            <a:noFill/>
                          </a:ln>
                          <a:solidFill>
                            <a:srgbClr val="000000"/>
                          </a:solidFill>
                          <a:effectLst/>
                          <a:latin typeface="Arial" charset="0"/>
                        </a:rPr>
                        <a:t>6 months in either the Volunteering or the </a:t>
                      </a:r>
                      <a:r>
                        <a:rPr kumimoji="0" lang="en-GB" sz="1800" b="1" i="1" u="none" strike="noStrike" cap="none" normalizeH="0" baseline="0" dirty="0">
                          <a:ln>
                            <a:noFill/>
                          </a:ln>
                          <a:solidFill>
                            <a:srgbClr val="000000"/>
                          </a:solidFill>
                          <a:effectLst/>
                          <a:latin typeface="Arial" charset="0"/>
                        </a:rPr>
                        <a:t>longer </a:t>
                      </a:r>
                      <a:r>
                        <a:rPr kumimoji="0" lang="en-GB" sz="1800" b="0" i="1" u="none" strike="noStrike" cap="none" normalizeH="0" baseline="0" dirty="0">
                          <a:ln>
                            <a:noFill/>
                          </a:ln>
                          <a:solidFill>
                            <a:srgbClr val="000000"/>
                          </a:solidFill>
                          <a:effectLst/>
                          <a:latin typeface="Arial" charset="0"/>
                        </a:rPr>
                        <a:t>of the Physical or Skills section.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DAC7DE3-9E2B-4841-828C-2B2AEC8BC413}"/>
              </a:ext>
            </a:extLst>
          </p:cNvPr>
          <p:cNvSpPr>
            <a:spLocks noGrp="1" noChangeArrowheads="1"/>
          </p:cNvSpPr>
          <p:nvPr>
            <p:ph type="title"/>
          </p:nvPr>
        </p:nvSpPr>
        <p:spPr/>
        <p:txBody>
          <a:bodyPr/>
          <a:lstStyle/>
          <a:p>
            <a:pPr eaLnBrk="1" hangingPunct="1"/>
            <a:br>
              <a:rPr lang="en-GB" altLang="en-US"/>
            </a:br>
            <a:r>
              <a:rPr lang="en-GB" altLang="en-US"/>
              <a:t>Choosing activities</a:t>
            </a:r>
          </a:p>
        </p:txBody>
      </p:sp>
      <p:sp>
        <p:nvSpPr>
          <p:cNvPr id="28675" name="Rectangle 3">
            <a:extLst>
              <a:ext uri="{FF2B5EF4-FFF2-40B4-BE49-F238E27FC236}">
                <a16:creationId xmlns:a16="http://schemas.microsoft.com/office/drawing/2014/main" id="{EB746F76-699F-4CF3-AED0-B48769BBC613}"/>
              </a:ext>
            </a:extLst>
          </p:cNvPr>
          <p:cNvSpPr>
            <a:spLocks noGrp="1" noChangeArrowheads="1"/>
          </p:cNvSpPr>
          <p:nvPr>
            <p:ph type="body" idx="1"/>
          </p:nvPr>
        </p:nvSpPr>
        <p:spPr>
          <a:xfrm>
            <a:off x="250825" y="1258888"/>
            <a:ext cx="8642350" cy="2025650"/>
          </a:xfrm>
        </p:spPr>
        <p:txBody>
          <a:bodyPr/>
          <a:lstStyle/>
          <a:p>
            <a:pPr marL="0" indent="0" eaLnBrk="1" hangingPunct="1">
              <a:buFontTx/>
              <a:buNone/>
            </a:pPr>
            <a:r>
              <a:rPr lang="en-GB" altLang="en-US"/>
              <a:t>There is a massive choice of activities that count towards DofE programmes.  You can select practically any activity you want – as long as it’s </a:t>
            </a:r>
            <a:br>
              <a:rPr lang="en-GB" altLang="en-US"/>
            </a:br>
            <a:r>
              <a:rPr lang="en-GB" altLang="en-US"/>
              <a:t>legal and morally acceptable.</a:t>
            </a:r>
          </a:p>
        </p:txBody>
      </p:sp>
      <p:sp>
        <p:nvSpPr>
          <p:cNvPr id="28676" name="Text Box 4">
            <a:extLst>
              <a:ext uri="{FF2B5EF4-FFF2-40B4-BE49-F238E27FC236}">
                <a16:creationId xmlns:a16="http://schemas.microsoft.com/office/drawing/2014/main" id="{C78EE77E-9B06-4838-B270-FCBBF8AC1C1F}"/>
              </a:ext>
            </a:extLst>
          </p:cNvPr>
          <p:cNvSpPr txBox="1">
            <a:spLocks noChangeArrowheads="1"/>
          </p:cNvSpPr>
          <p:nvPr/>
        </p:nvSpPr>
        <p:spPr bwMode="auto">
          <a:xfrm>
            <a:off x="250825" y="3429000"/>
            <a:ext cx="86423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eaLnBrk="1" hangingPunct="1"/>
            <a:r>
              <a:rPr lang="en-GB" altLang="en-US"/>
              <a:t>Activities are placed in specific sections for </a:t>
            </a:r>
            <a:br>
              <a:rPr lang="en-GB" altLang="en-US"/>
            </a:br>
            <a:r>
              <a:rPr lang="en-GB" altLang="en-US"/>
              <a:t>a reason.</a:t>
            </a:r>
          </a:p>
          <a:p>
            <a:pPr eaLnBrk="1" hangingPunct="1"/>
            <a:r>
              <a:rPr lang="en-GB" altLang="en-US"/>
              <a:t>You need to choose activities you are going to enjoy.</a:t>
            </a:r>
          </a:p>
          <a:p>
            <a:pPr eaLnBrk="1" hangingPunct="1"/>
            <a:r>
              <a:rPr lang="en-GB" altLang="en-US"/>
              <a:t>Activities could be something that you are already doing or perhaps one you’ve always wanted to try</a:t>
            </a:r>
            <a:r>
              <a:rPr lang="en-GB" altLang="en-US">
                <a:solidFill>
                  <a:schemeClr val="tx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8C8ACE8-0128-47AA-A095-365EF88D5A9C}"/>
              </a:ext>
            </a:extLst>
          </p:cNvPr>
          <p:cNvSpPr>
            <a:spLocks noGrp="1" noChangeArrowheads="1"/>
          </p:cNvSpPr>
          <p:nvPr>
            <p:ph type="title"/>
          </p:nvPr>
        </p:nvSpPr>
        <p:spPr/>
        <p:txBody>
          <a:bodyPr/>
          <a:lstStyle/>
          <a:p>
            <a:pPr eaLnBrk="1" hangingPunct="1"/>
            <a:br>
              <a:rPr lang="en-GB" altLang="en-US"/>
            </a:br>
            <a:r>
              <a:rPr lang="en-GB" altLang="en-US"/>
              <a:t>Choosing activities</a:t>
            </a:r>
          </a:p>
        </p:txBody>
      </p:sp>
      <p:sp>
        <p:nvSpPr>
          <p:cNvPr id="30723" name="Text Box 4">
            <a:extLst>
              <a:ext uri="{FF2B5EF4-FFF2-40B4-BE49-F238E27FC236}">
                <a16:creationId xmlns:a16="http://schemas.microsoft.com/office/drawing/2014/main" id="{132C997D-4556-41E7-85A0-94C0A99E7710}"/>
              </a:ext>
            </a:extLst>
          </p:cNvPr>
          <p:cNvSpPr txBox="1">
            <a:spLocks noChangeArrowheads="1"/>
          </p:cNvSpPr>
          <p:nvPr/>
        </p:nvSpPr>
        <p:spPr bwMode="auto">
          <a:xfrm>
            <a:off x="228600" y="1981200"/>
            <a:ext cx="8713788"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0000"/>
                </a:solidFill>
                <a:latin typeface="Arial" panose="020B0604020202020204" pitchFamily="34" charset="0"/>
                <a:ea typeface="MS PGothic" panose="020B0600070205080204" pitchFamily="34" charset="-128"/>
              </a:defRPr>
            </a:lvl1pPr>
            <a:lvl2pPr marL="742950" indent="-285750">
              <a:spcBef>
                <a:spcPct val="20000"/>
              </a:spcBef>
              <a:buChar char="–"/>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algn="ctr" eaLnBrk="1" hangingPunct="1">
              <a:buFontTx/>
              <a:buNone/>
            </a:pPr>
            <a:r>
              <a:rPr lang="en-GB" altLang="en-US" sz="3200"/>
              <a:t>Think about what you want to do for each</a:t>
            </a:r>
          </a:p>
          <a:p>
            <a:pPr algn="ctr" eaLnBrk="1" hangingPunct="1">
              <a:buFontTx/>
              <a:buNone/>
            </a:pPr>
            <a:r>
              <a:rPr lang="en-GB" altLang="en-US" sz="3200"/>
              <a:t> section, and check with your DofE Leader</a:t>
            </a:r>
          </a:p>
          <a:p>
            <a:pPr algn="ctr" eaLnBrk="1" hangingPunct="1">
              <a:buFontTx/>
              <a:buNone/>
            </a:pPr>
            <a:r>
              <a:rPr lang="en-GB" altLang="en-US" sz="3200"/>
              <a:t>that your choices can be counted. </a:t>
            </a:r>
          </a:p>
          <a:p>
            <a:pPr algn="ctr" eaLnBrk="1" hangingPunct="1">
              <a:buFontTx/>
              <a:buNone/>
            </a:pPr>
            <a:endParaRPr lang="en-GB" altLang="en-US" sz="3200"/>
          </a:p>
          <a:p>
            <a:pPr algn="ctr" eaLnBrk="1" hangingPunct="1">
              <a:buFontTx/>
              <a:buNone/>
            </a:pPr>
            <a:r>
              <a:rPr lang="en-GB" altLang="en-US" sz="3200"/>
              <a:t>Use the helpful lists and category finder on</a:t>
            </a:r>
          </a:p>
          <a:p>
            <a:pPr algn="ctr" eaLnBrk="1" hangingPunct="1">
              <a:buFontTx/>
              <a:buNone/>
            </a:pPr>
            <a:r>
              <a:rPr lang="en-GB" altLang="en-US" sz="3200" b="1"/>
              <a:t>www.DofE.org/sections.</a:t>
            </a:r>
          </a:p>
          <a:p>
            <a:pPr eaLnBrk="1" hangingPunct="1">
              <a:spcBef>
                <a:spcPct val="50000"/>
              </a:spcBef>
            </a:pPr>
            <a:endParaRPr lang="en-GB" altLang="en-US">
              <a:solidFill>
                <a:schemeClr val="tx1"/>
              </a:solidFill>
            </a:endParaRPr>
          </a:p>
        </p:txBody>
      </p:sp>
    </p:spTree>
  </p:cSld>
  <p:clrMapOvr>
    <a:masterClrMapping/>
  </p:clrMapOvr>
</p:sld>
</file>

<file path=ppt/theme/theme1.xml><?xml version="1.0" encoding="utf-8"?>
<a:theme xmlns:a="http://schemas.openxmlformats.org/drawingml/2006/main" name="DofE Standard Presentation Template">
  <a:themeElements>
    <a:clrScheme name="DofE Standard Presentation Template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DofE Standard Presentation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DofE Standard Presentation Template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7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7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7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Default Design">
  <a:themeElements>
    <a:clrScheme name="8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8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8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9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9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9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10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10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10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2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3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3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4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4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4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5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5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5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6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fontScheme name="6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6_Default Design 1">
        <a:dk1>
          <a:srgbClr val="3D4242"/>
        </a:dk1>
        <a:lt1>
          <a:srgbClr val="FFFFFF"/>
        </a:lt1>
        <a:dk2>
          <a:srgbClr val="3D4242"/>
        </a:dk2>
        <a:lt2>
          <a:srgbClr val="808080"/>
        </a:lt2>
        <a:accent1>
          <a:srgbClr val="C3A23E"/>
        </a:accent1>
        <a:accent2>
          <a:srgbClr val="B1B1AF"/>
        </a:accent2>
        <a:accent3>
          <a:srgbClr val="FFFFFF"/>
        </a:accent3>
        <a:accent4>
          <a:srgbClr val="333737"/>
        </a:accent4>
        <a:accent5>
          <a:srgbClr val="DECEAF"/>
        </a:accent5>
        <a:accent6>
          <a:srgbClr val="A0A09E"/>
        </a:accent6>
        <a:hlink>
          <a:srgbClr val="782F21"/>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DofE Standard Presentation Template</Template>
  <TotalTime>564</TotalTime>
  <Words>1822</Words>
  <Application>Microsoft Office PowerPoint</Application>
  <PresentationFormat>On-screen Show (4:3)</PresentationFormat>
  <Paragraphs>280</Paragraphs>
  <Slides>34</Slides>
  <Notes>32</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34</vt:i4>
      </vt:variant>
    </vt:vector>
  </HeadingPairs>
  <TitlesOfParts>
    <vt:vector size="48" baseType="lpstr">
      <vt:lpstr>Arial</vt:lpstr>
      <vt:lpstr>MS PGothic</vt:lpstr>
      <vt:lpstr>Georgia</vt:lpstr>
      <vt:lpstr>Wingdings</vt:lpstr>
      <vt:lpstr>DofE Standard Presentation Template</vt:lpstr>
      <vt:lpstr>8_Default Design</vt:lpstr>
      <vt:lpstr>9_Default Design</vt:lpstr>
      <vt:lpstr>10_Default Design</vt:lpstr>
      <vt:lpstr>2_Default Design</vt:lpstr>
      <vt:lpstr>3_Default Design</vt:lpstr>
      <vt:lpstr>4_Default Design</vt:lpstr>
      <vt:lpstr>5_Default Design</vt:lpstr>
      <vt:lpstr>6_Default Design</vt:lpstr>
      <vt:lpstr>7_Default Design</vt:lpstr>
      <vt:lpstr>What is the DofE?</vt:lpstr>
      <vt:lpstr> The DofE is…</vt:lpstr>
      <vt:lpstr> The DofE is…</vt:lpstr>
      <vt:lpstr> Time and age requirements</vt:lpstr>
      <vt:lpstr> Bronze Award (14+ years old)</vt:lpstr>
      <vt:lpstr> Silver Award (15+ years old)</vt:lpstr>
      <vt:lpstr> Gold Award (16+ years old)</vt:lpstr>
      <vt:lpstr> Choosing activities</vt:lpstr>
      <vt:lpstr> Choosing activities</vt:lpstr>
      <vt:lpstr>Starting the next level</vt:lpstr>
      <vt:lpstr> The steps for the sections</vt:lpstr>
      <vt:lpstr> Volunteering</vt:lpstr>
      <vt:lpstr> Benefits</vt:lpstr>
      <vt:lpstr> What is required?</vt:lpstr>
      <vt:lpstr> Volunteering categories</vt:lpstr>
      <vt:lpstr> Physical</vt:lpstr>
      <vt:lpstr> Benefits</vt:lpstr>
      <vt:lpstr> What is a physical activity?</vt:lpstr>
      <vt:lpstr> Physical categories</vt:lpstr>
      <vt:lpstr> Skills</vt:lpstr>
      <vt:lpstr> Benefits </vt:lpstr>
      <vt:lpstr> Something old or something new</vt:lpstr>
      <vt:lpstr> Skills categories</vt:lpstr>
      <vt:lpstr> Expedition</vt:lpstr>
      <vt:lpstr> Benefits </vt:lpstr>
      <vt:lpstr> The expedition process</vt:lpstr>
      <vt:lpstr> Expedition examples</vt:lpstr>
      <vt:lpstr> Timescales for qualifying expeditions</vt:lpstr>
      <vt:lpstr> Residential (Gold only)</vt:lpstr>
      <vt:lpstr> Benefits</vt:lpstr>
      <vt:lpstr> Residential examples</vt:lpstr>
      <vt:lpstr>Next Step</vt:lpstr>
      <vt:lpstr>Any Questions?</vt:lpstr>
      <vt:lpstr>Have fun!</vt:lpstr>
    </vt:vector>
  </TitlesOfParts>
  <Company>Bluecube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DofE</dc:title>
  <dc:creator>bennies</dc:creator>
  <cp:lastModifiedBy>Karma Baknak</cp:lastModifiedBy>
  <cp:revision>49</cp:revision>
  <dcterms:created xsi:type="dcterms:W3CDTF">2010-01-21T15:08:43Z</dcterms:created>
  <dcterms:modified xsi:type="dcterms:W3CDTF">2020-12-07T16:38:19Z</dcterms:modified>
</cp:coreProperties>
</file>